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421" r:id="rId2"/>
    <p:sldId id="510" r:id="rId3"/>
    <p:sldId id="422" r:id="rId4"/>
    <p:sldId id="532" r:id="rId5"/>
    <p:sldId id="533" r:id="rId6"/>
    <p:sldId id="380" r:id="rId7"/>
    <p:sldId id="353" r:id="rId8"/>
    <p:sldId id="351" r:id="rId9"/>
    <p:sldId id="352" r:id="rId10"/>
    <p:sldId id="507" r:id="rId11"/>
    <p:sldId id="508" r:id="rId12"/>
    <p:sldId id="468" r:id="rId13"/>
    <p:sldId id="469" r:id="rId14"/>
    <p:sldId id="311" r:id="rId15"/>
    <p:sldId id="423" r:id="rId16"/>
    <p:sldId id="517" r:id="rId17"/>
    <p:sldId id="536" r:id="rId18"/>
    <p:sldId id="531" r:id="rId19"/>
    <p:sldId id="474" r:id="rId20"/>
    <p:sldId id="525" r:id="rId21"/>
    <p:sldId id="518" r:id="rId22"/>
    <p:sldId id="534" r:id="rId23"/>
    <p:sldId id="535" r:id="rId24"/>
    <p:sldId id="514" r:id="rId25"/>
    <p:sldId id="521" r:id="rId26"/>
    <p:sldId id="527" r:id="rId27"/>
    <p:sldId id="522" r:id="rId28"/>
    <p:sldId id="523" r:id="rId29"/>
    <p:sldId id="541" r:id="rId30"/>
    <p:sldId id="524" r:id="rId31"/>
    <p:sldId id="52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BA9E7D"/>
    <a:srgbClr val="C4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3" autoAdjust="0"/>
  </p:normalViewPr>
  <p:slideViewPr>
    <p:cSldViewPr snapToGrid="0" snapToObjects="1">
      <p:cViewPr varScale="1">
        <p:scale>
          <a:sx n="106" d="100"/>
          <a:sy n="106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35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4E37D-57FE-FA49-A695-A0359023818A}" type="datetimeFigureOut">
              <a:rPr lang="en-US" smtClean="0"/>
              <a:t>9/30/18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505F-1BD9-2544-A4B9-2D2FFBEB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4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86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88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8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87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76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69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94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09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8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00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34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88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org/ourinitiatives/regions/northamerica/unitedstates/missouri/current-river-watershed-freshwater-sustainable-forestry-program.xml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nature.org/ourinitiatives/regions/northamerica/unitedstates/missouri/how-we-work/missouri-fire-program.x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org/ourinitiatives/regions/northamerica/unitedstates/missouri/explore/st-louis-office-goes-virtual.x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nature.org/ourinitiatives/regions/northamerica/unitedstates/missouri/dunn-ranch-prairie.x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110968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What’s Happening in Missouri?</a:t>
            </a:r>
          </a:p>
        </p:txBody>
      </p:sp>
      <p:pic>
        <p:nvPicPr>
          <p:cNvPr id="3" name="Picture 2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552" y="2341133"/>
            <a:ext cx="3865899" cy="35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3" y="2659928"/>
            <a:ext cx="9058277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 Do you support funding research in renewable energy sources?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9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 Estimated % of adults who support funding research in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renewable energy 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16" y="94765"/>
            <a:ext cx="3843009" cy="1994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94766"/>
            <a:ext cx="2364581" cy="23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5091"/>
            <a:ext cx="9058277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82%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9.) Estimated % of adults who support funding research in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renewable energy sources</a:t>
            </a:r>
          </a:p>
        </p:txBody>
      </p:sp>
      <p:pic>
        <p:nvPicPr>
          <p:cNvPr id="5" name="Picture 4" descr="Map 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540" y="1514851"/>
            <a:ext cx="6795338" cy="5343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4059" y="6196661"/>
            <a:ext cx="68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8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4" y="2659929"/>
            <a:ext cx="8886826" cy="220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10.) Do you discuss global warming at least occasionally?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10.) Estimated % of adults who discuss global warming at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least occasionally</a:t>
            </a:r>
          </a:p>
          <a:p>
            <a:pPr>
              <a:lnSpc>
                <a:spcPct val="115000"/>
              </a:lnSpc>
            </a:pPr>
            <a:endParaRPr lang="en-US" sz="24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16" y="94765"/>
            <a:ext cx="3843009" cy="1994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94766"/>
            <a:ext cx="2364581" cy="23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4" y="2659928"/>
            <a:ext cx="8867776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en-US" sz="32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10.) Estimated % of adults who discuss global warming at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least occasionally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16" y="94765"/>
            <a:ext cx="3843009" cy="1994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94766"/>
            <a:ext cx="2364581" cy="23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8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26" y="1493069"/>
            <a:ext cx="8816674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Continue to gather data and learn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Lifestyle changes</a:t>
            </a:r>
          </a:p>
          <a:p>
            <a:r>
              <a:rPr lang="en-US" sz="2800" dirty="0"/>
              <a:t>		• Calculate </a:t>
            </a:r>
            <a:r>
              <a:rPr lang="en-US" sz="2800" dirty="0" smtClean="0"/>
              <a:t>your carbon footprint and do things to 				reduce it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•  Less pollution </a:t>
            </a:r>
            <a:r>
              <a:rPr lang="mr-IN" sz="2800" dirty="0" smtClean="0"/>
              <a:t>–</a:t>
            </a:r>
            <a:r>
              <a:rPr lang="en-US" sz="2800" dirty="0" smtClean="0"/>
              <a:t> saving the “green” environment</a:t>
            </a:r>
          </a:p>
          <a:p>
            <a:pPr lvl="2"/>
            <a:r>
              <a:rPr lang="en-US" sz="2800" dirty="0" smtClean="0"/>
              <a:t>•  Save money </a:t>
            </a:r>
            <a:r>
              <a:rPr lang="mr-IN" sz="2800" dirty="0" smtClean="0"/>
              <a:t>–</a:t>
            </a:r>
            <a:r>
              <a:rPr lang="en-US" sz="2800" dirty="0" smtClean="0"/>
              <a:t> saving some “green” in your pocket</a:t>
            </a:r>
          </a:p>
          <a:p>
            <a:r>
              <a:rPr lang="en-US" sz="2800" dirty="0" smtClean="0"/>
              <a:t>3.	   Assist with Citizen Scientist projects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18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Plan </a:t>
            </a:r>
            <a:r>
              <a:rPr lang="en-US" sz="5400" b="1" dirty="0"/>
              <a:t>of</a:t>
            </a:r>
            <a:r>
              <a:rPr lang="en-US" sz="4800" b="1" dirty="0"/>
              <a:t> A</a:t>
            </a:r>
            <a:r>
              <a:rPr lang="en-US" sz="4800" b="1" dirty="0" smtClean="0"/>
              <a:t>ction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621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See handout for examples</a:t>
            </a:r>
          </a:p>
          <a:p>
            <a:pPr algn="ctr"/>
            <a:r>
              <a:rPr lang="en-US" sz="4800" b="1" dirty="0" smtClean="0"/>
              <a:t>of plans of action!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5788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56" y="191295"/>
            <a:ext cx="8810961" cy="517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Rocky Mountain National Park</a:t>
            </a:r>
          </a:p>
          <a:p>
            <a:r>
              <a:rPr lang="en-US" sz="3200" dirty="0" smtClean="0"/>
              <a:t>Lily Lake Climate Change Citizen Scientist Project</a:t>
            </a:r>
          </a:p>
          <a:p>
            <a:pPr marL="571500" indent="-571500">
              <a:buFont typeface="Arial"/>
              <a:buChar char="•"/>
            </a:pPr>
            <a:endParaRPr lang="en-US" sz="1400" dirty="0" smtClean="0"/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Using an app, record answers to questions</a:t>
            </a:r>
          </a:p>
          <a:p>
            <a:pPr marL="1028700" lvl="1" indent="-571500">
              <a:buFont typeface="Arial"/>
              <a:buChar char="•"/>
            </a:pPr>
            <a:r>
              <a:rPr lang="en-US" sz="2800" dirty="0" smtClean="0"/>
              <a:t>Phenology</a:t>
            </a:r>
          </a:p>
          <a:p>
            <a:pPr marL="1485900" lvl="2" indent="-571500">
              <a:buFont typeface="Arial"/>
              <a:buChar char="•"/>
            </a:pPr>
            <a:r>
              <a:rPr lang="en-US" sz="2400" dirty="0" smtClean="0"/>
              <a:t>“On this bush, do you see green leaves?”</a:t>
            </a:r>
          </a:p>
          <a:p>
            <a:pPr marL="1485900" lvl="2" indent="-571500">
              <a:buFont typeface="Arial"/>
              <a:buChar char="•"/>
            </a:pPr>
            <a:r>
              <a:rPr lang="en-US" sz="2400" dirty="0" smtClean="0"/>
              <a:t>“On this bush, do you see ripe fruit?”</a:t>
            </a:r>
          </a:p>
          <a:p>
            <a:pPr marL="1028700" lvl="1" indent="-571500"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ounds that visitors hear (natural or human)</a:t>
            </a:r>
          </a:p>
          <a:p>
            <a:pPr marL="1028700" lvl="1" indent="-571500">
              <a:buFont typeface="Arial"/>
              <a:buChar char="•"/>
            </a:pPr>
            <a:r>
              <a:rPr lang="en-US" sz="2800" dirty="0" smtClean="0"/>
              <a:t>Visibility data of Longs Peak compared to photos in the app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Over time, will determine if Spring is coming earlier, if air quality degrading, etc.</a:t>
            </a:r>
            <a:endParaRPr lang="en-US" sz="2800" dirty="0"/>
          </a:p>
        </p:txBody>
      </p:sp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941" y="1"/>
            <a:ext cx="1798686" cy="909226"/>
          </a:xfrm>
          <a:prstGeom prst="rect">
            <a:avLst/>
          </a:prstGeom>
        </p:spPr>
      </p:pic>
      <p:pic>
        <p:nvPicPr>
          <p:cNvPr id="4" name="Picture 3" descr="Rocky CC 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411" y="5303084"/>
            <a:ext cx="4271693" cy="1554916"/>
          </a:xfrm>
          <a:prstGeom prst="rect">
            <a:avLst/>
          </a:prstGeom>
        </p:spPr>
      </p:pic>
      <p:pic>
        <p:nvPicPr>
          <p:cNvPr id="5" name="Picture 4" descr="Rocky CC 1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332" y="5013088"/>
            <a:ext cx="2923838" cy="18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3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60925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AUDIENCE CENTERED EXPERIENCE (ACE)</a:t>
            </a:r>
          </a:p>
          <a:p>
            <a:pPr algn="ctr"/>
            <a:r>
              <a:rPr lang="en-US" sz="6000" b="1" dirty="0" smtClean="0"/>
              <a:t> ACTIVITY TIME!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8937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3473" y="212699"/>
            <a:ext cx="8051282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cs typeface="Times"/>
              </a:rPr>
              <a:t>ACE Activity</a:t>
            </a:r>
            <a:endParaRPr lang="en-US" sz="4800" b="1" dirty="0">
              <a:solidFill>
                <a:prstClr val="black"/>
              </a:solidFill>
              <a:cs typeface="Times"/>
            </a:endParaRPr>
          </a:p>
          <a:p>
            <a:pPr algn="ctr"/>
            <a:endParaRPr lang="en-US" sz="3600" dirty="0" smtClean="0">
              <a:solidFill>
                <a:prstClr val="black"/>
              </a:solidFill>
              <a:cs typeface="Times"/>
            </a:endParaRP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cs typeface="Times"/>
              </a:rPr>
              <a:t>Write answers to questions about your own opinions on climate change </a:t>
            </a:r>
            <a:r>
              <a:rPr lang="en-US" sz="2000" dirty="0" smtClean="0">
                <a:solidFill>
                  <a:prstClr val="black"/>
                </a:solidFill>
                <a:cs typeface="Times"/>
              </a:rPr>
              <a:t>(handout)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cs typeface="Times"/>
              </a:rPr>
              <a:t>Choose a “Stakeholder” that you do </a:t>
            </a:r>
            <a:r>
              <a:rPr lang="en-US" sz="2800" b="1" u="sng" dirty="0" smtClean="0">
                <a:solidFill>
                  <a:prstClr val="black"/>
                </a:solidFill>
                <a:cs typeface="Times"/>
              </a:rPr>
              <a:t>NOT</a:t>
            </a:r>
            <a:r>
              <a:rPr lang="en-US" sz="2800" dirty="0" smtClean="0">
                <a:solidFill>
                  <a:prstClr val="black"/>
                </a:solidFill>
                <a:cs typeface="Times"/>
              </a:rPr>
              <a:t> associate with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cs typeface="Times"/>
              </a:rPr>
              <a:t>Gather in a group of similar stakeholders</a:t>
            </a:r>
          </a:p>
          <a:p>
            <a:pPr marL="1028700" lvl="1" indent="-5715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Times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cs typeface="Times"/>
              </a:rPr>
              <a:t>ead more information on that particular stakeholder’s opinion </a:t>
            </a:r>
            <a:r>
              <a:rPr lang="en-US" sz="2000" dirty="0" smtClean="0">
                <a:solidFill>
                  <a:prstClr val="black"/>
                </a:solidFill>
                <a:cs typeface="Times"/>
              </a:rPr>
              <a:t>(provided printout)</a:t>
            </a:r>
            <a:endParaRPr lang="en-US" sz="2800" dirty="0" smtClean="0">
              <a:solidFill>
                <a:prstClr val="black"/>
              </a:solidFill>
              <a:cs typeface="Times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cs typeface="Times"/>
              </a:rPr>
              <a:t>Discuss stakeholder questions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cs typeface="Times"/>
              </a:rPr>
              <a:t>Return to larger audience and have a representative from each stakeholder group summarize one “solution”</a:t>
            </a:r>
          </a:p>
          <a:p>
            <a:pPr marL="571500" indent="-571500">
              <a:buFont typeface="Arial"/>
              <a:buChar char="•"/>
            </a:pPr>
            <a:endParaRPr lang="en-US" sz="2800" dirty="0">
              <a:solidFill>
                <a:prstClr val="black"/>
              </a:solidFill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7885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40109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cs typeface="Times"/>
              </a:rPr>
              <a:t>Answer the following </a:t>
            </a:r>
            <a:r>
              <a:rPr lang="en-US" sz="4000" b="1" dirty="0" smtClean="0">
                <a:solidFill>
                  <a:prstClr val="black"/>
                </a:solidFill>
                <a:cs typeface="Times"/>
              </a:rPr>
              <a:t>for </a:t>
            </a:r>
            <a:r>
              <a:rPr lang="en-US" sz="4000" b="1" dirty="0">
                <a:solidFill>
                  <a:prstClr val="black"/>
                </a:solidFill>
                <a:cs typeface="Times"/>
              </a:rPr>
              <a:t>yourself:</a:t>
            </a:r>
          </a:p>
          <a:p>
            <a:pPr algn="ctr"/>
            <a:endParaRPr lang="en-US" sz="3600" dirty="0">
              <a:solidFill>
                <a:srgbClr val="FF0000"/>
              </a:solidFill>
              <a:cs typeface="Times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cs typeface="Times"/>
              </a:rPr>
              <a:t>Are changes occurring in the climate?</a:t>
            </a:r>
            <a:endParaRPr lang="en-US" sz="3600" dirty="0">
              <a:solidFill>
                <a:srgbClr val="000000"/>
              </a:solidFill>
              <a:cs typeface="Times"/>
            </a:endParaRPr>
          </a:p>
          <a:p>
            <a:pPr algn="ctr"/>
            <a:endParaRPr lang="en-US" sz="3600" dirty="0">
              <a:solidFill>
                <a:prstClr val="black"/>
              </a:solidFill>
              <a:cs typeface="Times"/>
            </a:endParaRPr>
          </a:p>
          <a:p>
            <a:pPr algn="ctr"/>
            <a:r>
              <a:rPr lang="en-US" sz="3600" dirty="0">
                <a:solidFill>
                  <a:prstClr val="black"/>
                </a:solidFill>
                <a:cs typeface="Times"/>
              </a:rPr>
              <a:t>How do you form your opinions?</a:t>
            </a:r>
          </a:p>
          <a:p>
            <a:pPr algn="ctr"/>
            <a:endParaRPr lang="en-US" sz="3600" dirty="0">
              <a:solidFill>
                <a:prstClr val="black"/>
              </a:solidFill>
              <a:cs typeface="Times"/>
            </a:endParaRPr>
          </a:p>
          <a:p>
            <a:pPr algn="ctr"/>
            <a:r>
              <a:rPr lang="en-US" sz="3600" dirty="0">
                <a:solidFill>
                  <a:prstClr val="black"/>
                </a:solidFill>
                <a:cs typeface="Times"/>
              </a:rPr>
              <a:t>Where can you go for non-biased information</a:t>
            </a:r>
            <a:r>
              <a:rPr lang="en-US" sz="3600" dirty="0" smtClean="0">
                <a:solidFill>
                  <a:prstClr val="black"/>
                </a:solidFill>
                <a:cs typeface="Times"/>
              </a:rPr>
              <a:t>?</a:t>
            </a:r>
          </a:p>
          <a:p>
            <a:pPr algn="ctr"/>
            <a:endParaRPr lang="en-US" sz="3600" dirty="0">
              <a:solidFill>
                <a:prstClr val="black"/>
              </a:solidFill>
              <a:cs typeface="Times"/>
            </a:endParaRPr>
          </a:p>
          <a:p>
            <a:pPr algn="ctr"/>
            <a:r>
              <a:rPr lang="en-US" sz="3600" dirty="0" smtClean="0">
                <a:solidFill>
                  <a:prstClr val="black"/>
                </a:solidFill>
                <a:cs typeface="Times"/>
              </a:rPr>
              <a:t>What is your plan?  </a:t>
            </a:r>
            <a:endParaRPr lang="en-US" sz="3600" dirty="0">
              <a:solidFill>
                <a:prstClr val="black"/>
              </a:solidFill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4364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473" y="212699"/>
            <a:ext cx="7644404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cs typeface="Times"/>
              </a:rPr>
              <a:t>STAKEHOLDERS</a:t>
            </a:r>
            <a:endParaRPr lang="en-US" sz="4800" b="1" dirty="0">
              <a:solidFill>
                <a:prstClr val="black"/>
              </a:solidFill>
              <a:cs typeface="Times"/>
            </a:endParaRPr>
          </a:p>
          <a:p>
            <a:pPr algn="ctr"/>
            <a:endParaRPr lang="en-US" sz="3600" dirty="0" smtClean="0">
              <a:solidFill>
                <a:prstClr val="black"/>
              </a:solidFill>
              <a:cs typeface="Times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Farmer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Construction Company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Climate Change Skeptic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Health Care Provider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Non-profit Relief Organization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Coal Power Plant Worker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Coastal Timeshare Owner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Financial Investors</a:t>
            </a:r>
            <a:endParaRPr lang="en-US" sz="3600" dirty="0">
              <a:solidFill>
                <a:prstClr val="black"/>
              </a:solidFill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7802" y="6100708"/>
            <a:ext cx="569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Stakeholder detailed information gathered from a special feature on Climate Change from the Weather Channel.</a:t>
            </a:r>
            <a:endParaRPr lang="en-US" dirty="0"/>
          </a:p>
        </p:txBody>
      </p:sp>
      <p:pic>
        <p:nvPicPr>
          <p:cNvPr id="6" name="Picture 5" descr="WC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0821" y="6190269"/>
            <a:ext cx="937056" cy="556770"/>
          </a:xfrm>
          <a:prstGeom prst="rect">
            <a:avLst/>
          </a:prstGeom>
        </p:spPr>
      </p:pic>
      <p:pic>
        <p:nvPicPr>
          <p:cNvPr id="7" name="Picture 6" descr="WC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74" y="6190271"/>
            <a:ext cx="560196" cy="5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807" y="1943697"/>
            <a:ext cx="5141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2"/>
              </a:rPr>
              <a:t>MO </a:t>
            </a:r>
            <a:r>
              <a:rPr lang="en-US" sz="2000" b="1" dirty="0">
                <a:hlinkClick r:id="rId2"/>
              </a:rPr>
              <a:t>Fire Program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Live trees trap carbon dioxide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Wildfires wipe out forests. . 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Prescribed </a:t>
            </a:r>
            <a:r>
              <a:rPr lang="en-US" sz="2000" dirty="0"/>
              <a:t>burns and vegetation thinning </a:t>
            </a:r>
            <a:r>
              <a:rPr lang="en-US" sz="2000" dirty="0" smtClean="0"/>
              <a:t>create healthier forests</a:t>
            </a:r>
          </a:p>
          <a:p>
            <a:endParaRPr lang="en-US" sz="2000" dirty="0"/>
          </a:p>
          <a:p>
            <a:r>
              <a:rPr lang="en-US" sz="2000" b="1" dirty="0">
                <a:hlinkClick r:id="rId3"/>
              </a:rPr>
              <a:t>Current River Watershed Freshwater &amp; Sustainable Forestry Program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Sustainable forest practices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Landowners can improve the health of their woodland, improve habitat for wildlife, and help keep water clean by reducing erosion and run-</a:t>
            </a:r>
            <a:r>
              <a:rPr lang="en-US" sz="2000" dirty="0" smtClean="0"/>
              <a:t>off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" y="181415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Nature Conservancy “50 State Climate Initiative</a:t>
            </a:r>
            <a:r>
              <a:rPr lang="en-US" sz="2800" b="1" dirty="0" smtClean="0"/>
              <a:t>”</a:t>
            </a:r>
          </a:p>
          <a:p>
            <a:pPr algn="ctr"/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/>
              <a:t>MISSOURI </a:t>
            </a:r>
            <a:r>
              <a:rPr lang="en-US" sz="2800" b="1" dirty="0" smtClean="0"/>
              <a:t>PROGRAMS</a:t>
            </a:r>
            <a:endParaRPr lang="en-US" sz="2800" b="1" dirty="0"/>
          </a:p>
        </p:txBody>
      </p:sp>
      <p:pic>
        <p:nvPicPr>
          <p:cNvPr id="11" name="Picture 10" descr="prd_02474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118" y="1943697"/>
            <a:ext cx="2929842" cy="162768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198" y="733899"/>
            <a:ext cx="2586064" cy="885846"/>
            <a:chOff x="2688137" y="2682298"/>
            <a:chExt cx="2586064" cy="885846"/>
          </a:xfrm>
        </p:grpSpPr>
        <p:sp>
          <p:nvSpPr>
            <p:cNvPr id="13" name="Rectangle 12"/>
            <p:cNvSpPr/>
            <p:nvPr/>
          </p:nvSpPr>
          <p:spPr>
            <a:xfrm>
              <a:off x="2688137" y="2682298"/>
              <a:ext cx="2586064" cy="8858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-nature-notaglin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0747" y="2784258"/>
              <a:ext cx="2425700" cy="698500"/>
            </a:xfrm>
            <a:prstGeom prst="rect">
              <a:avLst/>
            </a:prstGeom>
          </p:spPr>
        </p:pic>
      </p:grpSp>
      <p:pic>
        <p:nvPicPr>
          <p:cNvPr id="9" name="Picture 8" descr="ozark-landowner-workshop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665" y="5626017"/>
            <a:ext cx="1843462" cy="1226117"/>
          </a:xfrm>
          <a:prstGeom prst="rect">
            <a:avLst/>
          </a:prstGeom>
        </p:spPr>
      </p:pic>
      <p:pic>
        <p:nvPicPr>
          <p:cNvPr id="10" name="Picture 9" descr="tree-in-the-missouri-ozark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423" y="5080402"/>
            <a:ext cx="2074465" cy="1379760"/>
          </a:xfrm>
          <a:prstGeom prst="rect">
            <a:avLst/>
          </a:prstGeom>
        </p:spPr>
      </p:pic>
      <p:pic>
        <p:nvPicPr>
          <p:cNvPr id="15" name="Picture 14" descr="big-spring-current-river-in-th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427" y="3826862"/>
            <a:ext cx="2339590" cy="14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498339"/>
            <a:ext cx="82238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u="sng" dirty="0" smtClean="0">
                <a:solidFill>
                  <a:prstClr val="black"/>
                </a:solidFill>
                <a:cs typeface="Times"/>
              </a:rPr>
              <a:t>Don’t forget:</a:t>
            </a:r>
          </a:p>
          <a:p>
            <a:pPr algn="ctr"/>
            <a:endParaRPr lang="en-US" sz="3600" dirty="0" smtClean="0">
              <a:solidFill>
                <a:prstClr val="black"/>
              </a:solidFill>
              <a:cs typeface="Times"/>
            </a:endParaRPr>
          </a:p>
          <a:p>
            <a:pPr marL="1485900" lvl="2" indent="-571500">
              <a:buFont typeface="Arial"/>
              <a:buChar char="•"/>
            </a:pPr>
            <a:r>
              <a:rPr lang="en-US" sz="4400" dirty="0" smtClean="0">
                <a:solidFill>
                  <a:prstClr val="black"/>
                </a:solidFill>
                <a:cs typeface="Times"/>
              </a:rPr>
              <a:t>Not here to “convert”</a:t>
            </a:r>
          </a:p>
          <a:p>
            <a:pPr marL="1485900" lvl="2" indent="-571500">
              <a:buFont typeface="Arial"/>
              <a:buChar char="•"/>
            </a:pPr>
            <a:r>
              <a:rPr lang="en-US" sz="4400" dirty="0" smtClean="0">
                <a:solidFill>
                  <a:prstClr val="black"/>
                </a:solidFill>
                <a:cs typeface="Times"/>
              </a:rPr>
              <a:t>Not political</a:t>
            </a:r>
          </a:p>
          <a:p>
            <a:pPr marL="1485900" lvl="2" indent="-571500">
              <a:buFont typeface="Arial"/>
              <a:buChar char="•"/>
            </a:pPr>
            <a:r>
              <a:rPr lang="en-US" sz="4400" dirty="0" smtClean="0">
                <a:solidFill>
                  <a:prstClr val="black"/>
                </a:solidFill>
                <a:cs typeface="Times"/>
              </a:rPr>
              <a:t>Here </a:t>
            </a:r>
            <a:r>
              <a:rPr lang="en-US" sz="4400" dirty="0">
                <a:solidFill>
                  <a:prstClr val="black"/>
                </a:solidFill>
                <a:cs typeface="Times"/>
              </a:rPr>
              <a:t>to be respectful of others’ </a:t>
            </a:r>
            <a:r>
              <a:rPr lang="en-US" sz="4400" dirty="0" smtClean="0">
                <a:solidFill>
                  <a:prstClr val="black"/>
                </a:solidFill>
                <a:cs typeface="Times"/>
              </a:rPr>
              <a:t>opinions</a:t>
            </a:r>
            <a:endParaRPr lang="en-US" sz="4400" dirty="0">
              <a:solidFill>
                <a:prstClr val="black"/>
              </a:solidFill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6761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944" y="212699"/>
            <a:ext cx="87910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cs typeface="Times"/>
              </a:rPr>
              <a:t>QUESTIONS</a:t>
            </a:r>
            <a:endParaRPr lang="en-US" sz="4800" b="1" dirty="0">
              <a:solidFill>
                <a:prstClr val="black"/>
              </a:solidFill>
              <a:cs typeface="Times"/>
            </a:endParaRPr>
          </a:p>
          <a:p>
            <a:pPr algn="ctr"/>
            <a:endParaRPr lang="en-US" sz="4000" dirty="0" smtClean="0">
              <a:solidFill>
                <a:prstClr val="black"/>
              </a:solidFill>
              <a:cs typeface="Time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4000" dirty="0"/>
              <a:t>What </a:t>
            </a:r>
            <a:r>
              <a:rPr lang="en-US" sz="4000" u="sng" dirty="0"/>
              <a:t>values or </a:t>
            </a:r>
            <a:r>
              <a:rPr lang="en-US" sz="4000" u="sng" dirty="0" smtClean="0"/>
              <a:t>beliefs</a:t>
            </a:r>
            <a:r>
              <a:rPr lang="en-US" sz="4000" dirty="0" smtClean="0"/>
              <a:t> might </a:t>
            </a:r>
            <a:r>
              <a:rPr lang="en-US" sz="4000" dirty="0"/>
              <a:t>be the foundation of the </a:t>
            </a:r>
            <a:r>
              <a:rPr lang="en-US" sz="4000" i="1" dirty="0" smtClean="0"/>
              <a:t>stakeholder’s</a:t>
            </a:r>
            <a:r>
              <a:rPr lang="en-US" sz="4000" dirty="0" smtClean="0"/>
              <a:t> </a:t>
            </a:r>
            <a:r>
              <a:rPr lang="en-US" sz="4000" dirty="0"/>
              <a:t>point of view</a:t>
            </a:r>
            <a:r>
              <a:rPr lang="en-US" sz="4000" dirty="0" smtClean="0"/>
              <a:t>?</a:t>
            </a:r>
          </a:p>
          <a:p>
            <a:pPr lvl="0"/>
            <a:endParaRPr lang="en-US" sz="4000" dirty="0"/>
          </a:p>
          <a:p>
            <a:pPr marL="457200" lvl="0" indent="-457200">
              <a:buFont typeface="+mj-lt"/>
              <a:buAutoNum type="arabicPeriod"/>
            </a:pPr>
            <a:r>
              <a:rPr lang="en-US" sz="4000" dirty="0"/>
              <a:t>Which beliefs of the </a:t>
            </a:r>
            <a:r>
              <a:rPr lang="en-US" sz="4000" i="1" dirty="0" smtClean="0"/>
              <a:t>stakeholder</a:t>
            </a:r>
            <a:r>
              <a:rPr lang="en-US" sz="4000" dirty="0" smtClean="0"/>
              <a:t> </a:t>
            </a:r>
            <a:r>
              <a:rPr lang="en-US" sz="4000" dirty="0"/>
              <a:t>do you think are substantiated </a:t>
            </a:r>
            <a:endParaRPr lang="en-US" sz="4000" dirty="0" smtClean="0"/>
          </a:p>
          <a:p>
            <a:pPr lvl="0"/>
            <a:r>
              <a:rPr lang="en-US" sz="4000" dirty="0"/>
              <a:t> </a:t>
            </a:r>
            <a:r>
              <a:rPr lang="en-US" sz="4000" dirty="0" smtClean="0"/>
              <a:t>   by </a:t>
            </a:r>
            <a:r>
              <a:rPr lang="en-US" sz="4000" u="sng" dirty="0"/>
              <a:t>evidence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1517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00" y="209593"/>
            <a:ext cx="8914361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dirty="0" smtClean="0">
                <a:solidFill>
                  <a:prstClr val="black"/>
                </a:solidFill>
                <a:cs typeface="Times"/>
              </a:rPr>
              <a:t>QUESTIONS</a:t>
            </a:r>
            <a:endParaRPr lang="en-US" sz="4800" b="1" dirty="0">
              <a:solidFill>
                <a:prstClr val="black"/>
              </a:solidFill>
              <a:cs typeface="Times"/>
            </a:endParaRPr>
          </a:p>
          <a:p>
            <a:pPr algn="ctr">
              <a:lnSpc>
                <a:spcPct val="70000"/>
              </a:lnSpc>
            </a:pPr>
            <a:endParaRPr lang="en-US" sz="4000" dirty="0" smtClean="0">
              <a:solidFill>
                <a:prstClr val="black"/>
              </a:solidFill>
              <a:cs typeface="Times"/>
            </a:endParaRPr>
          </a:p>
          <a:p>
            <a:pPr algn="ctr">
              <a:lnSpc>
                <a:spcPct val="70000"/>
              </a:lnSpc>
            </a:pPr>
            <a:endParaRPr lang="en-US" sz="4000" dirty="0" smtClean="0">
              <a:solidFill>
                <a:prstClr val="black"/>
              </a:solidFill>
              <a:cs typeface="Times"/>
            </a:endParaRPr>
          </a:p>
          <a:p>
            <a:pPr marL="742950" lvl="0" indent="-742950">
              <a:lnSpc>
                <a:spcPct val="70000"/>
              </a:lnSpc>
              <a:buFont typeface="+mj-lt"/>
              <a:buAutoNum type="arabicPeriod" startAt="3"/>
            </a:pPr>
            <a:r>
              <a:rPr lang="en-US" sz="4000" dirty="0" smtClean="0"/>
              <a:t>In </a:t>
            </a:r>
            <a:r>
              <a:rPr lang="en-US" sz="4000" u="sng" dirty="0"/>
              <a:t>your opinion</a:t>
            </a:r>
            <a:r>
              <a:rPr lang="en-US" sz="4000" dirty="0"/>
              <a:t>, which beliefs, if any, are unsubstantiated by the </a:t>
            </a:r>
            <a:r>
              <a:rPr lang="en-US" sz="4000" i="1" dirty="0" smtClean="0"/>
              <a:t>stakeholder</a:t>
            </a:r>
            <a:r>
              <a:rPr lang="en-US" sz="4000" dirty="0" smtClean="0"/>
              <a:t>?</a:t>
            </a:r>
          </a:p>
          <a:p>
            <a:pPr lvl="0">
              <a:lnSpc>
                <a:spcPct val="70000"/>
              </a:lnSpc>
            </a:pPr>
            <a:endParaRPr lang="en-US" sz="4000" dirty="0"/>
          </a:p>
          <a:p>
            <a:pPr marL="742950" lvl="0" indent="-742950">
              <a:buFont typeface="+mj-lt"/>
              <a:buAutoNum type="arabicPeriod" startAt="3"/>
            </a:pPr>
            <a:r>
              <a:rPr lang="en-US" sz="4000" dirty="0" smtClean="0"/>
              <a:t>What</a:t>
            </a:r>
            <a:r>
              <a:rPr lang="en-US" sz="4000" dirty="0"/>
              <a:t>, if anything, in the point of view of the </a:t>
            </a:r>
            <a:r>
              <a:rPr lang="en-US" sz="4000" i="1" dirty="0" smtClean="0"/>
              <a:t>stakeholder</a:t>
            </a:r>
            <a:r>
              <a:rPr lang="en-US" sz="4000" dirty="0" smtClean="0"/>
              <a:t>, </a:t>
            </a:r>
            <a:r>
              <a:rPr lang="en-US" sz="4000" u="sng" dirty="0"/>
              <a:t>challenges</a:t>
            </a:r>
            <a:r>
              <a:rPr lang="en-US" sz="4000" dirty="0"/>
              <a:t> your own personal assumptions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889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00" y="209593"/>
            <a:ext cx="8914361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dirty="0" smtClean="0">
                <a:solidFill>
                  <a:prstClr val="black"/>
                </a:solidFill>
                <a:cs typeface="Times"/>
              </a:rPr>
              <a:t>QUESTIONS</a:t>
            </a:r>
            <a:endParaRPr lang="en-US" sz="4800" b="1" dirty="0">
              <a:solidFill>
                <a:prstClr val="black"/>
              </a:solidFill>
              <a:cs typeface="Times"/>
            </a:endParaRPr>
          </a:p>
          <a:p>
            <a:pPr algn="ctr">
              <a:lnSpc>
                <a:spcPct val="70000"/>
              </a:lnSpc>
            </a:pPr>
            <a:endParaRPr lang="en-US" sz="4000" dirty="0" smtClean="0">
              <a:solidFill>
                <a:prstClr val="black"/>
              </a:solidFill>
              <a:cs typeface="Times"/>
            </a:endParaRPr>
          </a:p>
          <a:p>
            <a:pPr algn="ctr">
              <a:lnSpc>
                <a:spcPct val="70000"/>
              </a:lnSpc>
            </a:pPr>
            <a:endParaRPr lang="en-US" sz="4000" dirty="0" smtClean="0">
              <a:solidFill>
                <a:prstClr val="black"/>
              </a:solidFill>
              <a:cs typeface="Times"/>
            </a:endParaRPr>
          </a:p>
          <a:p>
            <a:pPr marL="742950" lvl="0" indent="-742950">
              <a:buFont typeface="+mj-lt"/>
              <a:buAutoNum type="arabicPeriod" startAt="5"/>
            </a:pPr>
            <a:r>
              <a:rPr lang="en-US" sz="3600" dirty="0" smtClean="0"/>
              <a:t>What </a:t>
            </a:r>
            <a:r>
              <a:rPr lang="en-US" sz="3600" u="sng" dirty="0"/>
              <a:t>solution(s</a:t>
            </a:r>
            <a:r>
              <a:rPr lang="en-US" sz="3600" dirty="0"/>
              <a:t>) might the </a:t>
            </a:r>
            <a:r>
              <a:rPr lang="en-US" sz="3600" i="1" dirty="0" smtClean="0"/>
              <a:t>stakeholder</a:t>
            </a:r>
            <a:r>
              <a:rPr lang="en-US" sz="3600" dirty="0" smtClean="0"/>
              <a:t> </a:t>
            </a:r>
            <a:r>
              <a:rPr lang="en-US" sz="3600" dirty="0"/>
              <a:t>propose?  What counter-arguments would you expect from other stakeholder groups</a:t>
            </a:r>
            <a:r>
              <a:rPr lang="en-US" sz="3600" dirty="0" smtClean="0"/>
              <a:t>?</a:t>
            </a:r>
          </a:p>
          <a:p>
            <a:pPr lvl="2"/>
            <a:r>
              <a:rPr lang="en-US" sz="3600" b="1" dirty="0" smtClean="0"/>
              <a:t>Please </a:t>
            </a:r>
            <a:r>
              <a:rPr lang="en-US" sz="3600" b="1" dirty="0"/>
              <a:t>be prepared to share </a:t>
            </a:r>
            <a:r>
              <a:rPr lang="en-US" sz="3600" b="1" u="sng" dirty="0"/>
              <a:t>one</a:t>
            </a:r>
            <a:r>
              <a:rPr lang="en-US" sz="3600" b="1" dirty="0"/>
              <a:t> possible </a:t>
            </a:r>
            <a:r>
              <a:rPr lang="en-US" sz="3600" b="1" dirty="0" smtClean="0"/>
              <a:t> solution </a:t>
            </a:r>
            <a:r>
              <a:rPr lang="en-US" sz="3600" b="1" dirty="0"/>
              <a:t>with </a:t>
            </a:r>
            <a:r>
              <a:rPr lang="en-US" sz="3600" b="1" dirty="0" smtClean="0"/>
              <a:t>the larger</a:t>
            </a:r>
            <a:r>
              <a:rPr lang="en-US" sz="3600" b="1" dirty="0"/>
              <a:t> </a:t>
            </a:r>
            <a:r>
              <a:rPr lang="en-US" sz="3600" b="1" dirty="0" smtClean="0"/>
              <a:t>audience</a:t>
            </a:r>
            <a:r>
              <a:rPr lang="en-US" sz="3600" b="1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09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859" y="1218511"/>
            <a:ext cx="82238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cs typeface="Times"/>
              </a:rPr>
              <a:t>Break up into</a:t>
            </a:r>
            <a:r>
              <a:rPr lang="en-US" sz="3600" dirty="0">
                <a:solidFill>
                  <a:srgbClr val="000000"/>
                </a:solidFill>
                <a:cs typeface="Times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cs typeface="Times"/>
              </a:rPr>
              <a:t>Stakeholder groups</a:t>
            </a:r>
          </a:p>
          <a:p>
            <a:pPr marL="1028700" lvl="1" indent="-5715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cs typeface="Times"/>
              </a:rPr>
              <a:t>(</a:t>
            </a:r>
            <a:r>
              <a:rPr lang="en-US" sz="3600" dirty="0">
                <a:solidFill>
                  <a:srgbClr val="000000"/>
                </a:solidFill>
                <a:cs typeface="Times"/>
              </a:rPr>
              <a:t>A</a:t>
            </a:r>
            <a:r>
              <a:rPr lang="en-US" sz="3600" dirty="0" smtClean="0">
                <a:solidFill>
                  <a:srgbClr val="000000"/>
                </a:solidFill>
                <a:cs typeface="Times"/>
              </a:rPr>
              <a:t>bout 15 minutes)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cs typeface="Times"/>
              </a:rPr>
              <a:t>Return to larger audience for:</a:t>
            </a:r>
          </a:p>
          <a:p>
            <a:pPr marL="1200150" lvl="1" indent="-74295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cs typeface="Times"/>
              </a:rPr>
              <a:t>Brief discussion of “ACE”</a:t>
            </a:r>
          </a:p>
          <a:p>
            <a:pPr marL="1200150" lvl="1" indent="-74295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cs typeface="Times"/>
              </a:rPr>
              <a:t>Talking Template</a:t>
            </a:r>
          </a:p>
          <a:p>
            <a:pPr marL="1200150" lvl="1" indent="-74295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Message of hope!</a:t>
            </a:r>
          </a:p>
        </p:txBody>
      </p:sp>
    </p:spTree>
    <p:extLst>
      <p:ext uri="{BB962C8B-B14F-4D97-AF65-F5344CB8AC3E}">
        <p14:creationId xmlns:p14="http://schemas.microsoft.com/office/powerpoint/2010/main" val="416344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473" y="212699"/>
            <a:ext cx="7644404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cs typeface="Times"/>
              </a:rPr>
              <a:t>      STAKEHOLDERS</a:t>
            </a:r>
            <a:endParaRPr lang="en-US" sz="4800" b="1" dirty="0">
              <a:solidFill>
                <a:prstClr val="black"/>
              </a:solidFill>
              <a:cs typeface="Times"/>
            </a:endParaRPr>
          </a:p>
          <a:p>
            <a:pPr algn="ctr"/>
            <a:endParaRPr lang="en-US" sz="3600" dirty="0" smtClean="0">
              <a:solidFill>
                <a:prstClr val="black"/>
              </a:solidFill>
              <a:cs typeface="Times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Farmer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Construction Company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Climate Change Skeptic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Health Care Provider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Non-profit Relief Organization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Coal Power Plant Worker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Coastal Timeshare Owner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Financial Investors</a:t>
            </a:r>
            <a:endParaRPr lang="en-US" sz="3600" dirty="0">
              <a:solidFill>
                <a:prstClr val="black"/>
              </a:solidFill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7802" y="6100708"/>
            <a:ext cx="569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Stakeholder detailed information gathered from a special feature on Climate Change from the Weather Channel.</a:t>
            </a:r>
            <a:endParaRPr lang="en-US" dirty="0"/>
          </a:p>
        </p:txBody>
      </p:sp>
      <p:pic>
        <p:nvPicPr>
          <p:cNvPr id="9" name="Picture 8" descr="WC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0821" y="6190269"/>
            <a:ext cx="937056" cy="556770"/>
          </a:xfrm>
          <a:prstGeom prst="rect">
            <a:avLst/>
          </a:prstGeom>
        </p:spPr>
      </p:pic>
      <p:pic>
        <p:nvPicPr>
          <p:cNvPr id="10" name="Picture 9" descr="WC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74" y="6190271"/>
            <a:ext cx="560196" cy="5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5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353" y="1060492"/>
            <a:ext cx="9599821" cy="5399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46" y="143192"/>
            <a:ext cx="72150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Talking Template By Dr. Katharine </a:t>
            </a:r>
            <a:r>
              <a:rPr lang="en-US" sz="3200" dirty="0" err="1" smtClean="0"/>
              <a:t>Hayhoe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363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0200"/>
            <a:ext cx="914399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More </a:t>
            </a:r>
            <a:r>
              <a:rPr lang="en-US" sz="2400" dirty="0"/>
              <a:t>than 6 million metric tons of </a:t>
            </a:r>
            <a:r>
              <a:rPr lang="en-US" sz="2400" b="1" u="sng" dirty="0"/>
              <a:t>plastic packaging</a:t>
            </a:r>
            <a:r>
              <a:rPr lang="en-US" sz="2400" dirty="0"/>
              <a:t> per year are produced by these 11 </a:t>
            </a:r>
            <a:r>
              <a:rPr lang="en-US" sz="2400" dirty="0" smtClean="0"/>
              <a:t>companies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Recently</a:t>
            </a:r>
            <a:r>
              <a:rPr lang="en-US" sz="2400" dirty="0"/>
              <a:t>, they all have committed to using only </a:t>
            </a:r>
            <a:r>
              <a:rPr lang="en-US" sz="2400" b="1" u="sng" dirty="0"/>
              <a:t>reusable, recyclable or compostable packaging</a:t>
            </a:r>
            <a:r>
              <a:rPr lang="en-US" sz="2400" dirty="0"/>
              <a:t> by 2025!!!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Amcor		packaging manufacturer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Ecover</a:t>
            </a:r>
            <a:r>
              <a:rPr lang="en-US" sz="2000" dirty="0"/>
              <a:t>	</a:t>
            </a:r>
            <a:r>
              <a:rPr lang="en-US" sz="2000" dirty="0" smtClean="0"/>
              <a:t>	household </a:t>
            </a:r>
            <a:r>
              <a:rPr lang="en-US" sz="2000" dirty="0"/>
              <a:t>cleaning products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Evian		</a:t>
            </a:r>
            <a:r>
              <a:rPr lang="en-US" sz="2000" dirty="0" smtClean="0"/>
              <a:t>	bottled </a:t>
            </a:r>
            <a:r>
              <a:rPr lang="en-US" sz="2000" dirty="0"/>
              <a:t>water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L'Oréal</a:t>
            </a:r>
            <a:r>
              <a:rPr lang="en-US" sz="2000" dirty="0"/>
              <a:t>	</a:t>
            </a:r>
            <a:r>
              <a:rPr lang="en-US" sz="2000" dirty="0" smtClean="0"/>
              <a:t>	cosmetics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Mars		</a:t>
            </a:r>
            <a:r>
              <a:rPr lang="en-US" sz="2000" dirty="0" smtClean="0"/>
              <a:t>	candy</a:t>
            </a:r>
            <a:r>
              <a:rPr lang="en-US" sz="2000" dirty="0"/>
              <a:t>, beverages, food, and </a:t>
            </a:r>
            <a:r>
              <a:rPr lang="en-US" sz="2000" dirty="0" err="1"/>
              <a:t>petcare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M&amp;S		</a:t>
            </a:r>
            <a:r>
              <a:rPr lang="en-US" sz="2000" dirty="0" smtClean="0"/>
              <a:t>	clothing</a:t>
            </a:r>
            <a:r>
              <a:rPr lang="en-US" sz="2000" dirty="0"/>
              <a:t>, home products, and luxury food products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PepsiCo	</a:t>
            </a:r>
            <a:r>
              <a:rPr lang="en-US" sz="2000" dirty="0" smtClean="0"/>
              <a:t>	beverages</a:t>
            </a:r>
            <a:r>
              <a:rPr lang="en-US" sz="2000" dirty="0"/>
              <a:t>, food, and snacks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Coca-Cola	</a:t>
            </a:r>
            <a:r>
              <a:rPr lang="en-US" sz="2000" dirty="0" smtClean="0"/>
              <a:t>	beverages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Unilever	</a:t>
            </a:r>
            <a:r>
              <a:rPr lang="en-US" sz="2000" dirty="0" smtClean="0"/>
              <a:t>	beverages</a:t>
            </a:r>
            <a:r>
              <a:rPr lang="en-US" sz="2000" dirty="0"/>
              <a:t>, food, cleaning products, and personal care products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Walmart</a:t>
            </a:r>
            <a:r>
              <a:rPr lang="en-US" sz="2000" dirty="0"/>
              <a:t>	</a:t>
            </a:r>
            <a:r>
              <a:rPr lang="en-US" sz="2000" dirty="0" smtClean="0"/>
              <a:t>	superstores</a:t>
            </a:r>
            <a:r>
              <a:rPr lang="en-US" sz="2000" dirty="0"/>
              <a:t>, discount department stores, and grocery stores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Werner &amp; </a:t>
            </a:r>
            <a:r>
              <a:rPr lang="en-US" sz="1600" dirty="0" smtClean="0"/>
              <a:t>Mertz	</a:t>
            </a:r>
            <a:r>
              <a:rPr lang="en-US" sz="2000" dirty="0" smtClean="0"/>
              <a:t>commercial </a:t>
            </a:r>
            <a:r>
              <a:rPr lang="en-US" sz="2000" dirty="0"/>
              <a:t>and household cleaning </a:t>
            </a:r>
            <a:r>
              <a:rPr lang="en-US" sz="2000" dirty="0" smtClean="0"/>
              <a:t>products</a:t>
            </a:r>
            <a:endParaRPr lang="en-US" sz="2000" dirty="0"/>
          </a:p>
          <a:p>
            <a:endParaRPr lang="en-US" sz="2000" dirty="0"/>
          </a:p>
          <a:p>
            <a:pPr algn="r"/>
            <a:r>
              <a:rPr lang="en-US" sz="1000" dirty="0"/>
              <a:t>Ellen MacArthur Foundation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18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HOPE!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0127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656818"/>
            <a:ext cx="9144000" cy="3944470"/>
            <a:chOff x="0" y="2002118"/>
            <a:chExt cx="9144000" cy="3944470"/>
          </a:xfrm>
        </p:grpSpPr>
        <p:pic>
          <p:nvPicPr>
            <p:cNvPr id="5" name="Picture 4" descr="red headed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002118"/>
              <a:ext cx="9144000" cy="394447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5694988"/>
              <a:ext cx="28388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Field </a:t>
              </a:r>
              <a:r>
                <a:rPr lang="en-US" sz="1000" dirty="0"/>
                <a:t>Museum in Chicago. Photo: Tristan </a:t>
              </a:r>
              <a:r>
                <a:rPr lang="en-US" sz="1000" dirty="0" err="1"/>
                <a:t>Spinski</a:t>
              </a:r>
              <a:endParaRPr lang="en-US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107020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Red-headed Woodpeckers in </a:t>
            </a:r>
            <a:r>
              <a:rPr lang="en-US" sz="3200" dirty="0"/>
              <a:t>chronological </a:t>
            </a:r>
            <a:r>
              <a:rPr lang="en-US" sz="3200" dirty="0" smtClean="0"/>
              <a:t>order from 1880 to 2015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618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HOPE!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0113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36 St. Louis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10"/>
            <a:ext cx="5447273" cy="6865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7273" y="2539707"/>
            <a:ext cx="3696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Mid-Day</a:t>
            </a:r>
            <a:endParaRPr lang="en-US" sz="3200" dirty="0"/>
          </a:p>
          <a:p>
            <a:pPr algn="ctr"/>
            <a:r>
              <a:rPr lang="en-US" sz="3200" dirty="0" smtClean="0"/>
              <a:t>February 13, 1936</a:t>
            </a:r>
          </a:p>
          <a:p>
            <a:pPr algn="ctr"/>
            <a:r>
              <a:rPr lang="en-US" sz="3200" dirty="0" smtClean="0"/>
              <a:t>Downtown St. Louis</a:t>
            </a:r>
          </a:p>
        </p:txBody>
      </p:sp>
    </p:spTree>
    <p:extLst>
      <p:ext uri="{BB962C8B-B14F-4D97-AF65-F5344CB8AC3E}">
        <p14:creationId xmlns:p14="http://schemas.microsoft.com/office/powerpoint/2010/main" val="276374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807" y="1827073"/>
            <a:ext cx="55041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linkClick r:id="rId2"/>
              </a:rPr>
              <a:t>Dunn Ranch Prairie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Grasslands </a:t>
            </a:r>
            <a:r>
              <a:rPr lang="en-US" sz="2000" dirty="0" smtClean="0"/>
              <a:t>have fabulous carbon storage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Drought tolerate native plants for </a:t>
            </a:r>
            <a:r>
              <a:rPr lang="en-US" sz="2000" dirty="0" smtClean="0"/>
              <a:t>ranchers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Plant more prairies!</a:t>
            </a:r>
            <a:endParaRPr lang="sk-SK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>
                <a:hlinkClick r:id="rId3"/>
              </a:rPr>
              <a:t>St. Louis Office Goes Virtual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Moved into </a:t>
            </a:r>
            <a:r>
              <a:rPr lang="en-US" sz="2000" dirty="0"/>
              <a:t>a smaller, more energy-efficient office </a:t>
            </a:r>
            <a:r>
              <a:rPr lang="en-US" sz="2000" dirty="0" smtClean="0"/>
              <a:t>space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Staff works from home most </a:t>
            </a:r>
            <a:r>
              <a:rPr lang="en-US" sz="2000" dirty="0" smtClean="0"/>
              <a:t>days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" y="14254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Nature Conservancy “50 State Climate Initiative</a:t>
            </a:r>
            <a:r>
              <a:rPr lang="en-US" sz="2800" b="1" dirty="0" smtClean="0"/>
              <a:t>”</a:t>
            </a:r>
          </a:p>
          <a:p>
            <a:pPr algn="ctr"/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/>
              <a:t>MISSOURI </a:t>
            </a:r>
            <a:r>
              <a:rPr lang="en-US" sz="2800" b="1" dirty="0" smtClean="0"/>
              <a:t>PROGRAMS</a:t>
            </a:r>
            <a:endParaRPr lang="en-US" sz="28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198" y="695025"/>
            <a:ext cx="2586064" cy="885846"/>
            <a:chOff x="2688137" y="2682298"/>
            <a:chExt cx="2586064" cy="885846"/>
          </a:xfrm>
        </p:grpSpPr>
        <p:sp>
          <p:nvSpPr>
            <p:cNvPr id="13" name="Rectangle 12"/>
            <p:cNvSpPr/>
            <p:nvPr/>
          </p:nvSpPr>
          <p:spPr>
            <a:xfrm>
              <a:off x="2688137" y="2682298"/>
              <a:ext cx="2586064" cy="8858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-nature-notaglin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0747" y="2784258"/>
              <a:ext cx="2425700" cy="698500"/>
            </a:xfrm>
            <a:prstGeom prst="rect">
              <a:avLst/>
            </a:prstGeom>
          </p:spPr>
        </p:pic>
      </p:grpSp>
      <p:pic>
        <p:nvPicPr>
          <p:cNvPr id="8" name="Picture 7" descr="st-louis-office-open-offic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423" y="5092436"/>
            <a:ext cx="2055579" cy="1284737"/>
          </a:xfrm>
          <a:prstGeom prst="rect">
            <a:avLst/>
          </a:prstGeom>
        </p:spPr>
      </p:pic>
      <p:pic>
        <p:nvPicPr>
          <p:cNvPr id="9" name="Picture 8" descr="st-louis-office-meeting-room-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663" y="4588230"/>
            <a:ext cx="2074465" cy="1296541"/>
          </a:xfrm>
          <a:prstGeom prst="rect">
            <a:avLst/>
          </a:prstGeom>
        </p:spPr>
      </p:pic>
      <p:pic>
        <p:nvPicPr>
          <p:cNvPr id="12" name="Picture 11" descr="dunn-ranc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160" y="1580871"/>
            <a:ext cx="3872343" cy="24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659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Horned Larks in chronological </a:t>
            </a:r>
            <a:r>
              <a:rPr lang="en-US" sz="3200" dirty="0" smtClean="0"/>
              <a:t>order</a:t>
            </a:r>
          </a:p>
          <a:p>
            <a:pPr algn="ctr"/>
            <a:r>
              <a:rPr lang="en-US" sz="3200" dirty="0" smtClean="0"/>
              <a:t>from 1880 to 2015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345157"/>
            <a:ext cx="9144000" cy="4322532"/>
            <a:chOff x="0" y="597647"/>
            <a:chExt cx="9144000" cy="4322532"/>
          </a:xfrm>
        </p:grpSpPr>
        <p:pic>
          <p:nvPicPr>
            <p:cNvPr id="2" name="Picture 1" descr="Horned Lark.jpe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97647"/>
              <a:ext cx="9144000" cy="431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4673958"/>
              <a:ext cx="28388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Field </a:t>
              </a:r>
              <a:r>
                <a:rPr lang="en-US" sz="1000" dirty="0"/>
                <a:t>Museum in Chicago. Photo: Tristan </a:t>
              </a:r>
              <a:r>
                <a:rPr lang="en-US" sz="1000" dirty="0" err="1"/>
                <a:t>Spinski</a:t>
              </a:r>
              <a:endParaRPr lang="en-US" sz="1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330" y="5663157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We DO have the ability to recognize a problem</a:t>
            </a:r>
          </a:p>
          <a:p>
            <a:pPr algn="ctr"/>
            <a:r>
              <a:rPr lang="mr-IN" sz="3200" i="1" dirty="0" smtClean="0"/>
              <a:t>–</a:t>
            </a:r>
            <a:r>
              <a:rPr lang="en-US" sz="3200" i="1" dirty="0" smtClean="0"/>
              <a:t> and fix it!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830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The End!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6367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Thank you!</a:t>
            </a:r>
            <a:endParaRPr lang="en-US" sz="8000" b="1" dirty="0"/>
          </a:p>
        </p:txBody>
      </p:sp>
      <p:pic>
        <p:nvPicPr>
          <p:cNvPr id="4" name="Picture 3" descr="IMG_76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835" y="1224807"/>
            <a:ext cx="6010897" cy="4508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0965" y="5683664"/>
            <a:ext cx="887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Aaron Jungbluth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208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519" y="499372"/>
            <a:ext cx="7871884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b="1" u="sng" dirty="0" smtClean="0">
                <a:solidFill>
                  <a:prstClr val="black"/>
                </a:solidFill>
                <a:cs typeface="Times"/>
              </a:rPr>
              <a:t>Where We’ve Been</a:t>
            </a:r>
            <a:endParaRPr lang="en-US" sz="4800" u="sng" dirty="0" smtClean="0">
              <a:solidFill>
                <a:prstClr val="black"/>
              </a:solidFill>
              <a:cs typeface="Times"/>
            </a:endParaRP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sz="4800" dirty="0" smtClean="0">
                <a:solidFill>
                  <a:prstClr val="black"/>
                </a:solidFill>
                <a:cs typeface="Times"/>
              </a:rPr>
              <a:t>Changes that have occurred</a:t>
            </a:r>
          </a:p>
          <a:p>
            <a:pPr marL="571500" indent="-571500">
              <a:buFont typeface="Arial"/>
              <a:buChar char="•"/>
            </a:pPr>
            <a:r>
              <a:rPr lang="en-US" sz="4800" dirty="0" smtClean="0">
                <a:solidFill>
                  <a:prstClr val="black"/>
                </a:solidFill>
                <a:cs typeface="Times"/>
              </a:rPr>
              <a:t>How scientists gather data</a:t>
            </a:r>
          </a:p>
          <a:p>
            <a:pPr marL="571500" indent="-571500">
              <a:buFont typeface="Arial"/>
              <a:buChar char="•"/>
            </a:pPr>
            <a:r>
              <a:rPr lang="en-US" sz="4800" dirty="0" smtClean="0">
                <a:solidFill>
                  <a:prstClr val="black"/>
                </a:solidFill>
                <a:cs typeface="Times"/>
              </a:rPr>
              <a:t>Management plans for </a:t>
            </a:r>
          </a:p>
          <a:p>
            <a:r>
              <a:rPr lang="en-US" sz="4800" dirty="0">
                <a:solidFill>
                  <a:prstClr val="black"/>
                </a:solidFill>
                <a:cs typeface="Times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cs typeface="Times"/>
              </a:rPr>
              <a:t>    natural areas</a:t>
            </a:r>
          </a:p>
          <a:p>
            <a:r>
              <a:rPr lang="en-US" sz="4800" dirty="0">
                <a:solidFill>
                  <a:prstClr val="black"/>
                </a:solidFill>
                <a:cs typeface="Times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cs typeface="Time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8514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145" y="496266"/>
            <a:ext cx="9160957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b="1" u="sng" dirty="0" smtClean="0">
                <a:solidFill>
                  <a:prstClr val="black"/>
                </a:solidFill>
                <a:cs typeface="Times"/>
              </a:rPr>
              <a:t>Where We’re Headed</a:t>
            </a:r>
            <a:endParaRPr lang="en-US" sz="4800" u="sng" dirty="0" smtClean="0">
              <a:solidFill>
                <a:prstClr val="black"/>
              </a:solidFill>
              <a:cs typeface="Times"/>
            </a:endParaRP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sz="4800" dirty="0" smtClean="0">
                <a:solidFill>
                  <a:prstClr val="black"/>
                </a:solidFill>
                <a:cs typeface="Times"/>
              </a:rPr>
              <a:t>The Six Americas</a:t>
            </a:r>
          </a:p>
          <a:p>
            <a:pPr marL="571500" indent="-571500">
              <a:buFont typeface="Arial"/>
              <a:buChar char="•"/>
            </a:pPr>
            <a:r>
              <a:rPr lang="en-US" sz="4800" dirty="0" smtClean="0">
                <a:solidFill>
                  <a:prstClr val="black"/>
                </a:solidFill>
                <a:cs typeface="Times"/>
              </a:rPr>
              <a:t>Plan of Action</a:t>
            </a:r>
          </a:p>
          <a:p>
            <a:pPr marL="571500" indent="-571500">
              <a:buFont typeface="Arial"/>
              <a:buChar char="•"/>
            </a:pPr>
            <a:r>
              <a:rPr lang="en-US" sz="4800" dirty="0" smtClean="0">
                <a:solidFill>
                  <a:prstClr val="black"/>
                </a:solidFill>
                <a:cs typeface="Times"/>
              </a:rPr>
              <a:t>ACE activity</a:t>
            </a:r>
          </a:p>
          <a:p>
            <a:pPr marL="571500" indent="-571500">
              <a:buFont typeface="Arial"/>
              <a:buChar char="•"/>
            </a:pPr>
            <a:r>
              <a:rPr lang="en-US" sz="4800" dirty="0" smtClean="0">
                <a:solidFill>
                  <a:prstClr val="black"/>
                </a:solidFill>
                <a:cs typeface="Times"/>
              </a:rPr>
              <a:t>Talking Template</a:t>
            </a:r>
          </a:p>
          <a:p>
            <a:pPr marL="571500" indent="-571500">
              <a:buFont typeface="Arial"/>
              <a:buChar char="•"/>
            </a:pPr>
            <a:r>
              <a:rPr lang="en-US" sz="4800" dirty="0" smtClean="0">
                <a:solidFill>
                  <a:prstClr val="black"/>
                </a:solidFill>
                <a:cs typeface="Times"/>
              </a:rPr>
              <a:t>Message of Hope!</a:t>
            </a:r>
          </a:p>
          <a:p>
            <a:r>
              <a:rPr lang="en-US" sz="4800" dirty="0">
                <a:solidFill>
                  <a:prstClr val="black"/>
                </a:solidFill>
                <a:cs typeface="Times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cs typeface="Time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8037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x-Americas-Nov-20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728389"/>
            <a:ext cx="9144000" cy="3918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28507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“Six Americas of Climate Change”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8567" y="1123903"/>
            <a:ext cx="2819930" cy="14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blic Opinion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50" y="0"/>
            <a:ext cx="7295763" cy="68625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60787" y="259160"/>
            <a:ext cx="1140368" cy="579220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 Opinions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31872"/>
            <a:ext cx="9144000" cy="561218"/>
          </a:xfrm>
          <a:prstGeom prst="rect">
            <a:avLst/>
          </a:prstGeom>
        </p:spPr>
      </p:pic>
      <p:pic>
        <p:nvPicPr>
          <p:cNvPr id="6" name="Picture 5" descr="Map 2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313" y="1443018"/>
            <a:ext cx="4513685" cy="3388854"/>
          </a:xfrm>
          <a:prstGeom prst="rect">
            <a:avLst/>
          </a:prstGeom>
        </p:spPr>
      </p:pic>
      <p:pic>
        <p:nvPicPr>
          <p:cNvPr id="7" name="Picture 6" descr="Map 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43018"/>
            <a:ext cx="4478943" cy="3388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381" y="4317771"/>
            <a:ext cx="68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69%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99768" y="4326957"/>
            <a:ext cx="68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0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blic Improvemen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1218"/>
            <a:ext cx="9144000" cy="51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0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13406</TotalTime>
  <Words>745</Words>
  <Application>Microsoft Macintosh PowerPoint</Application>
  <PresentationFormat>On-screen Show (4:3)</PresentationFormat>
  <Paragraphs>174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Jungbluth</dc:creator>
  <cp:lastModifiedBy>A Jungbluth</cp:lastModifiedBy>
  <cp:revision>301</cp:revision>
  <dcterms:created xsi:type="dcterms:W3CDTF">2018-01-13T03:52:41Z</dcterms:created>
  <dcterms:modified xsi:type="dcterms:W3CDTF">2018-10-01T01:37:30Z</dcterms:modified>
</cp:coreProperties>
</file>