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6"/>
  </p:notesMasterIdLst>
  <p:sldIdLst>
    <p:sldId id="488" r:id="rId3"/>
    <p:sldId id="339" r:id="rId4"/>
    <p:sldId id="329" r:id="rId5"/>
    <p:sldId id="540" r:id="rId6"/>
    <p:sldId id="347" r:id="rId7"/>
    <p:sldId id="504" r:id="rId8"/>
    <p:sldId id="376" r:id="rId9"/>
    <p:sldId id="302" r:id="rId10"/>
    <p:sldId id="303" r:id="rId11"/>
    <p:sldId id="305" r:id="rId12"/>
    <p:sldId id="503" r:id="rId13"/>
    <p:sldId id="306" r:id="rId14"/>
    <p:sldId id="48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BA9E7D"/>
    <a:srgbClr val="C4D6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53" autoAdjust="0"/>
  </p:normalViewPr>
  <p:slideViewPr>
    <p:cSldViewPr snapToGrid="0" snapToObjects="1">
      <p:cViewPr varScale="1">
        <p:scale>
          <a:sx n="106" d="100"/>
          <a:sy n="106" d="100"/>
        </p:scale>
        <p:origin x="-1544" y="-112"/>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3580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A4E37D-57FE-FA49-A695-A0359023818A}" type="datetimeFigureOut">
              <a:rPr lang="en-US" smtClean="0"/>
              <a:t>9/30/18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1505F-1BD9-2544-A4B9-2D2FFBEB68E7}" type="slidenum">
              <a:rPr lang="en-US" smtClean="0"/>
              <a:t>‹#›</a:t>
            </a:fld>
            <a:endParaRPr lang="en-US"/>
          </a:p>
        </p:txBody>
      </p:sp>
    </p:spTree>
    <p:extLst>
      <p:ext uri="{BB962C8B-B14F-4D97-AF65-F5344CB8AC3E}">
        <p14:creationId xmlns:p14="http://schemas.microsoft.com/office/powerpoint/2010/main" val="1187748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143000" y="685800"/>
            <a:ext cx="4572000" cy="3429000"/>
          </a:xfrm>
          <a:ln/>
        </p:spPr>
      </p:sp>
      <p:sp>
        <p:nvSpPr>
          <p:cNvPr id="696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Times New Roman" charset="0"/>
            </a:endParaRPr>
          </a:p>
        </p:txBody>
      </p:sp>
      <p:sp>
        <p:nvSpPr>
          <p:cNvPr id="6963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331233B8-C693-6C42-8230-604789645E71}" type="slidenum">
              <a:rPr lang="en-US">
                <a:solidFill>
                  <a:prstClr val="black"/>
                </a:solidFill>
              </a:rPr>
              <a:pPr/>
              <a:t>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143000" y="685800"/>
            <a:ext cx="4572000" cy="3429000"/>
          </a:xfrm>
          <a:ln/>
        </p:spPr>
      </p:sp>
      <p:sp>
        <p:nvSpPr>
          <p:cNvPr id="696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a:latin typeface="Times New Roman" charset="0"/>
              </a:rPr>
              <a:t>There are 4 major wetland n configurations in the Scablands .</a:t>
            </a:r>
          </a:p>
          <a:p>
            <a:endParaRPr lang="en-US">
              <a:latin typeface="Times New Roman" charset="0"/>
            </a:endParaRPr>
          </a:p>
          <a:p>
            <a:r>
              <a:rPr lang="en-US">
                <a:latin typeface="Times New Roman" charset="0"/>
              </a:rPr>
              <a:t>Deep Permanent Wetlands   Slough and Lakes  with a large percentage of open water present yearround.   These wetlands can be more than 500 acres in size. Many  receive groundwater from springs  erupting from exposed water bearing strata of basalt in deeper  flood channels </a:t>
            </a:r>
          </a:p>
          <a:p>
            <a:r>
              <a:rPr lang="en-US">
                <a:latin typeface="Times New Roman" charset="0"/>
              </a:rPr>
              <a:t>Smaller and more seasonal potholes occur  in more elevated postions in the scablands an drainage in size from less than .1 of an acre to over 20 acres.  These are typically perched above the local water table  and are filled primarily through snowmelt in February and March .</a:t>
            </a:r>
          </a:p>
          <a:p>
            <a:endParaRPr lang="en-US">
              <a:latin typeface="Times New Roman" charset="0"/>
            </a:endParaRPr>
          </a:p>
          <a:p>
            <a:r>
              <a:rPr lang="en-US">
                <a:latin typeface="Times New Roman" charset="0"/>
              </a:rPr>
              <a:t>In the most elevated portions of scablands  and often found near the edge of the flood tracts are vernal pools that seldom stay flooded  beyond 2 months in the spring.  These wetlands are host to unique floral and invertebrate communities.    </a:t>
            </a:r>
          </a:p>
          <a:p>
            <a:endParaRPr lang="en-US">
              <a:latin typeface="Times New Roman" charset="0"/>
            </a:endParaRPr>
          </a:p>
          <a:p>
            <a:r>
              <a:rPr lang="en-US">
                <a:latin typeface="Times New Roman" charset="0"/>
              </a:rPr>
              <a:t>The forth type is by far the most abundant.  These are the  wetland basins  altered  through ditching  to reclaim  tem for farming and pasture.  These basins still flood  in the spring, but go dry by June to early July.  These wetlands are often dominated by the invasive reed canarygrsas. </a:t>
            </a:r>
          </a:p>
        </p:txBody>
      </p:sp>
      <p:sp>
        <p:nvSpPr>
          <p:cNvPr id="6963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331233B8-C693-6C42-8230-604789645E71}" type="slidenum">
              <a:rPr lang="en-US">
                <a:solidFill>
                  <a:prstClr val="black"/>
                </a:solidFill>
              </a:rPr>
              <a:pPr/>
              <a:t>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43000" y="685800"/>
            <a:ext cx="4572000" cy="3429000"/>
          </a:xfrm>
          <a:ln/>
        </p:spPr>
      </p:sp>
      <p:sp>
        <p:nvSpPr>
          <p:cNvPr id="737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7373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08461621-CC5C-9C48-8430-6452C746C7D6}" type="slidenum">
              <a:rPr lang="en-US"/>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43000" y="685800"/>
            <a:ext cx="4572000" cy="3429000"/>
          </a:xfrm>
          <a:ln/>
        </p:spPr>
      </p:sp>
      <p:sp>
        <p:nvSpPr>
          <p:cNvPr id="7577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7578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CF4444E3-D039-E94B-8306-9CF5526E31D1}" type="slidenum">
              <a:rPr lang="en-US"/>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43000" y="685800"/>
            <a:ext cx="4572000" cy="3429000"/>
          </a:xfrm>
          <a:ln/>
        </p:spPr>
      </p:sp>
      <p:sp>
        <p:nvSpPr>
          <p:cNvPr id="7577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7578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CF4444E3-D039-E94B-8306-9CF5526E31D1}" type="slidenum">
              <a:rPr lang="en-US"/>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143000" y="685800"/>
            <a:ext cx="4572000" cy="3429000"/>
          </a:xfrm>
          <a:ln/>
        </p:spPr>
      </p:sp>
      <p:sp>
        <p:nvSpPr>
          <p:cNvPr id="7680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7680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2462799" indent="-223891" eaLnBrk="0" fontAlgn="base" hangingPunct="0">
              <a:spcBef>
                <a:spcPct val="30000"/>
              </a:spcBef>
              <a:spcAft>
                <a:spcPct val="0"/>
              </a:spcAft>
              <a:defRPr sz="1200">
                <a:solidFill>
                  <a:schemeClr val="tx1"/>
                </a:solidFill>
                <a:latin typeface="Times New Roman" charset="0"/>
                <a:ea typeface="ＭＳ Ｐゴシック" charset="0"/>
              </a:defRPr>
            </a:lvl6pPr>
            <a:lvl7pPr marL="2910581" indent="-223891" eaLnBrk="0" fontAlgn="base" hangingPunct="0">
              <a:spcBef>
                <a:spcPct val="30000"/>
              </a:spcBef>
              <a:spcAft>
                <a:spcPct val="0"/>
              </a:spcAft>
              <a:defRPr sz="1200">
                <a:solidFill>
                  <a:schemeClr val="tx1"/>
                </a:solidFill>
                <a:latin typeface="Times New Roman" charset="0"/>
                <a:ea typeface="ＭＳ Ｐゴシック" charset="0"/>
              </a:defRPr>
            </a:lvl7pPr>
            <a:lvl8pPr marL="3358363" indent="-223891" eaLnBrk="0" fontAlgn="base" hangingPunct="0">
              <a:spcBef>
                <a:spcPct val="30000"/>
              </a:spcBef>
              <a:spcAft>
                <a:spcPct val="0"/>
              </a:spcAft>
              <a:defRPr sz="1200">
                <a:solidFill>
                  <a:schemeClr val="tx1"/>
                </a:solidFill>
                <a:latin typeface="Times New Roman" charset="0"/>
                <a:ea typeface="ＭＳ Ｐゴシック" charset="0"/>
              </a:defRPr>
            </a:lvl8pPr>
            <a:lvl9pPr marL="3806144" indent="-223891" eaLnBrk="0" fontAlgn="base" hangingPunct="0">
              <a:spcBef>
                <a:spcPct val="30000"/>
              </a:spcBef>
              <a:spcAft>
                <a:spcPct val="0"/>
              </a:spcAft>
              <a:defRPr sz="1200">
                <a:solidFill>
                  <a:schemeClr val="tx1"/>
                </a:solidFill>
                <a:latin typeface="Times New Roman" charset="0"/>
                <a:ea typeface="ＭＳ Ｐゴシック" charset="0"/>
              </a:defRPr>
            </a:lvl9pPr>
          </a:lstStyle>
          <a:p>
            <a:fld id="{192F88C1-49B5-C647-AFAC-BCE1B7B9964F}"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2.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2.vml"/><Relationship Id="rId2"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3.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4.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5.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5.vml"/><Relationship Id="rId2"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6.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6.vml"/><Relationship Id="rId2"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7.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7.vml"/><Relationship Id="rId2"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8.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8.vml"/><Relationship Id="rId2"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9.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9.vml"/><Relationship Id="rId2"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10.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10.vml"/><Relationship Id="rId2"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11.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11.vml"/><Relationship Id="rId2"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12.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12.vml"/><Relationship Id="rId2"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13.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13.vml"/><Relationship Id="rId2"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oleObject" Target="../embeddings/oleObject14.bin"/><Relationship Id="rId5" Type="http://schemas.openxmlformats.org/officeDocument/2006/relationships/image" Target="../media/image1.wmf"/><Relationship Id="rId6" Type="http://schemas.openxmlformats.org/officeDocument/2006/relationships/image" Target="../media/image3.png"/><Relationship Id="rId1" Type="http://schemas.openxmlformats.org/officeDocument/2006/relationships/vmlDrawing" Target="../drawings/vmlDrawing14.vml"/><Relationship Id="rId2"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86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188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186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3635022" y="152401"/>
            <a:ext cx="5508978" cy="354786"/>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z="2000" smtClean="0">
                <a:solidFill>
                  <a:srgbClr val="FFFFFF"/>
                </a:solidFill>
                <a:latin typeface="Univers 67 CondensedBold"/>
                <a:ea typeface="ＭＳ Ｐゴシック" charset="0"/>
              </a:rPr>
              <a:t>U.S. Fish &amp; Wildlife Service</a:t>
            </a:r>
          </a:p>
        </p:txBody>
      </p:sp>
      <p:pic>
        <p:nvPicPr>
          <p:cNvPr id="5"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7" name="Rectangle 7"/>
          <p:cNvSpPr>
            <a:spLocks noChangeArrowheads="1"/>
          </p:cNvSpPr>
          <p:nvPr/>
        </p:nvSpPr>
        <p:spPr bwMode="auto">
          <a:xfrm>
            <a:off x="4769426" y="6457950"/>
            <a:ext cx="3609886" cy="4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z="2000" smtClean="0">
                <a:solidFill>
                  <a:srgbClr val="FFFFFF"/>
                </a:solidFill>
                <a:ea typeface="ＭＳ Ｐゴシック" charset="0"/>
              </a:rPr>
              <a:t>National Wildlife Refuge System</a:t>
            </a:r>
          </a:p>
        </p:txBody>
      </p:sp>
      <p:graphicFrame>
        <p:nvGraphicFramePr>
          <p:cNvPr id="8"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4413"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92617694"/>
      </p:ext>
    </p:extLst>
  </p:cSld>
  <p:clrMapOvr>
    <a:masterClrMapping/>
  </p:clrMapOvr>
  <p:transition xmlns:p14="http://schemas.microsoft.com/office/powerpoint/2010/mai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4"/>
          <p:cNvSpPr>
            <a:spLocks noChangeArrowheads="1"/>
          </p:cNvSpPr>
          <p:nvPr/>
        </p:nvSpPr>
        <p:spPr bwMode="auto">
          <a:xfrm>
            <a:off x="3608211" y="130184"/>
            <a:ext cx="5508978" cy="365045"/>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z="2400" smtClean="0">
                <a:solidFill>
                  <a:srgbClr val="FFFFFF"/>
                </a:solidFill>
                <a:latin typeface="Univers 67 CondensedBold"/>
                <a:ea typeface="ＭＳ Ｐゴシック" charset="0"/>
              </a:rPr>
              <a:t>U.S. Fish &amp; Wildlife Service</a:t>
            </a:r>
          </a:p>
        </p:txBody>
      </p:sp>
      <p:pic>
        <p:nvPicPr>
          <p:cNvPr id="5"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7" name="Rectangle 7"/>
          <p:cNvSpPr>
            <a:spLocks noChangeArrowheads="1"/>
          </p:cNvSpPr>
          <p:nvPr/>
        </p:nvSpPr>
        <p:spPr bwMode="auto">
          <a:xfrm>
            <a:off x="4701691" y="6388100"/>
            <a:ext cx="3609886" cy="4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z="2000" smtClean="0">
                <a:solidFill>
                  <a:srgbClr val="FFFFFF"/>
                </a:solidFill>
                <a:ea typeface="ＭＳ Ｐゴシック" charset="0"/>
              </a:rPr>
              <a:t>National Wildlife Refuge System</a:t>
            </a:r>
          </a:p>
        </p:txBody>
      </p:sp>
      <p:graphicFrame>
        <p:nvGraphicFramePr>
          <p:cNvPr id="8"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5437"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591733" y="2057400"/>
            <a:ext cx="7010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773105"/>
      </p:ext>
    </p:extLst>
  </p:cSld>
  <p:clrMapOvr>
    <a:masterClrMapping/>
  </p:clrMapOvr>
  <p:transition xmlns:p14="http://schemas.microsoft.com/office/powerpoint/2010/mai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5"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7"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8"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6461"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1115337"/>
      </p:ext>
    </p:extLst>
  </p:cSld>
  <p:clrMapOvr>
    <a:masterClrMapping/>
  </p:clrMapOvr>
  <p:transition xmlns:p14="http://schemas.microsoft.com/office/powerpoint/2010/mai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10"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11"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7485"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3"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954110"/>
      </p:ext>
    </p:extLst>
  </p:cSld>
  <p:clrMapOvr>
    <a:masterClrMapping/>
  </p:clrMapOvr>
  <p:transition xmlns:p14="http://schemas.microsoft.com/office/powerpoint/2010/mai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4"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6"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7"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8509"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9"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576014"/>
      </p:ext>
    </p:extLst>
  </p:cSld>
  <p:clrMapOvr>
    <a:masterClrMapping/>
  </p:clrMapOvr>
  <p:transition xmlns:p14="http://schemas.microsoft.com/office/powerpoint/2010/mai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6" name="Picture 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8"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9" name="Object 14"/>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9533"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1" name="Picture 16"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4059043"/>
      </p:ext>
    </p:extLst>
  </p:cSld>
  <p:clrMapOvr>
    <a:masterClrMapping/>
  </p:clrMapOvr>
  <p:transition xmlns:p14="http://schemas.microsoft.com/office/powerpoint/2010/mai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6" name="Picture 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8"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9" name="Object 14"/>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0557"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1" name="Picture 16"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5858697"/>
      </p:ext>
    </p:extLst>
  </p:cSld>
  <p:clrMapOvr>
    <a:masterClrMapping/>
  </p:clrMapOvr>
  <p:transition xmlns:p14="http://schemas.microsoft.com/office/powerpoint/2010/mai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5"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7"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8"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1581"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0396643"/>
      </p:ext>
    </p:extLst>
  </p:cSld>
  <p:clrMapOvr>
    <a:masterClrMapping/>
  </p:clrMapOvr>
  <p:transition xmlns:p14="http://schemas.microsoft.com/office/powerpoint/2010/mai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6871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5"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7"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8"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2605"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96100" y="876300"/>
            <a:ext cx="1943100" cy="5295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2" y="876300"/>
            <a:ext cx="5676900" cy="5295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345972"/>
      </p:ext>
    </p:extLst>
  </p:cSld>
  <p:clrMapOvr>
    <a:masterClrMapping/>
  </p:clrMapOvr>
  <p:transition xmlns:p14="http://schemas.microsoft.com/office/powerpoint/2010/mai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6" name="Picture 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8"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9" name="Object 14"/>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3629"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1" name="Picture 16"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6800" y="8763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20574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574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794679"/>
      </p:ext>
    </p:extLst>
  </p:cSld>
  <p:clrMapOvr>
    <a:masterClrMapping/>
  </p:clrMapOvr>
  <p:transition xmlns:p14="http://schemas.microsoft.com/office/powerpoint/2010/mai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7" name="Rectangle 4"/>
          <p:cNvSpPr>
            <a:spLocks noChangeArrowheads="1"/>
          </p:cNvSpPr>
          <p:nvPr/>
        </p:nvSpPr>
        <p:spPr bwMode="auto">
          <a:xfrm>
            <a:off x="3608211" y="130184"/>
            <a:ext cx="5508978" cy="365045"/>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z="2400" smtClean="0">
                <a:solidFill>
                  <a:srgbClr val="FFFFFF"/>
                </a:solidFill>
                <a:latin typeface="Univers 67 CondensedBold"/>
                <a:ea typeface="ＭＳ Ｐゴシック" charset="0"/>
              </a:rPr>
              <a:t>U.S. Fish &amp; Wildlife Service</a:t>
            </a:r>
          </a:p>
        </p:txBody>
      </p:sp>
      <p:pic>
        <p:nvPicPr>
          <p:cNvPr id="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10" name="Rectangle 7"/>
          <p:cNvSpPr>
            <a:spLocks noChangeArrowheads="1"/>
          </p:cNvSpPr>
          <p:nvPr/>
        </p:nvSpPr>
        <p:spPr bwMode="auto">
          <a:xfrm>
            <a:off x="4503431" y="6376988"/>
            <a:ext cx="3609886" cy="4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z="2000" smtClean="0">
                <a:solidFill>
                  <a:srgbClr val="FFFFFF"/>
                </a:solidFill>
                <a:ea typeface="ＭＳ Ｐゴシック" charset="0"/>
              </a:rPr>
              <a:t>National Wildlife Refuge System</a:t>
            </a:r>
          </a:p>
        </p:txBody>
      </p:sp>
      <p:graphicFrame>
        <p:nvGraphicFramePr>
          <p:cNvPr id="11"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5677"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3"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4"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8"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4" y="4114800"/>
            <a:ext cx="3818467"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39738" y="4114800"/>
            <a:ext cx="3818467"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763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6"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7"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9"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10"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6701"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2" name="Picture 10"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8"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8" y="41148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8"/>
          <p:cNvSpPr>
            <a:spLocks noGrp="1" noChangeArrowheads="1"/>
          </p:cNvSpPr>
          <p:nvPr>
            <p:ph type="dt" sz="half" idx="10"/>
          </p:nvPr>
        </p:nvSpPr>
        <p:spPr>
          <a:xfrm>
            <a:off x="685800" y="6172200"/>
            <a:ext cx="1905000" cy="457200"/>
          </a:xfrm>
          <a:prstGeom prst="rect">
            <a:avLst/>
          </a:prstGeom>
        </p:spPr>
        <p:txBody>
          <a:bodyPr/>
          <a:lstStyle>
            <a:lvl1pPr>
              <a:defRPr>
                <a:latin typeface="Times New Roman" pitchFamily="18" charset="0"/>
                <a:ea typeface="+mn-ea"/>
              </a:defRPr>
            </a:lvl1pPr>
          </a:lstStyle>
          <a:p>
            <a:pPr algn="ctr" defTabSz="914400" eaLnBrk="0" fontAlgn="base" hangingPunct="0">
              <a:spcBef>
                <a:spcPct val="0"/>
              </a:spcBef>
              <a:spcAft>
                <a:spcPct val="0"/>
              </a:spcAft>
              <a:defRPr/>
            </a:pPr>
            <a:endParaRPr kumimoji="1" lang="en-US" altLang="en-US" sz="4400">
              <a:solidFill>
                <a:srgbClr val="FFFFFF"/>
              </a:solidFill>
            </a:endParaRPr>
          </a:p>
        </p:txBody>
      </p:sp>
      <p:sp>
        <p:nvSpPr>
          <p:cNvPr id="14" name="Rectangle 9"/>
          <p:cNvSpPr>
            <a:spLocks noGrp="1" noChangeArrowheads="1"/>
          </p:cNvSpPr>
          <p:nvPr>
            <p:ph type="ftr" sz="quarter" idx="11"/>
          </p:nvPr>
        </p:nvSpPr>
        <p:spPr>
          <a:xfrm>
            <a:off x="3124200" y="6172200"/>
            <a:ext cx="2895600" cy="457200"/>
          </a:xfrm>
          <a:prstGeom prst="rect">
            <a:avLst/>
          </a:prstGeom>
        </p:spPr>
        <p:txBody>
          <a:bodyPr/>
          <a:lstStyle>
            <a:lvl1pPr>
              <a:defRPr>
                <a:latin typeface="Times New Roman" pitchFamily="18" charset="0"/>
                <a:ea typeface="+mn-ea"/>
              </a:defRPr>
            </a:lvl1pPr>
          </a:lstStyle>
          <a:p>
            <a:pPr algn="ctr" defTabSz="914400" eaLnBrk="0" fontAlgn="base" hangingPunct="0">
              <a:spcBef>
                <a:spcPct val="0"/>
              </a:spcBef>
              <a:spcAft>
                <a:spcPct val="0"/>
              </a:spcAft>
              <a:defRPr/>
            </a:pPr>
            <a:endParaRPr kumimoji="1" lang="en-US" altLang="en-US" sz="4400">
              <a:solidFill>
                <a:srgbClr val="FFFFFF"/>
              </a:solidFill>
            </a:endParaRPr>
          </a:p>
        </p:txBody>
      </p:sp>
      <p:sp>
        <p:nvSpPr>
          <p:cNvPr id="15" name="Rectangle 10"/>
          <p:cNvSpPr>
            <a:spLocks noGrp="1" noChangeArrowheads="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defTabSz="914400" eaLnBrk="0" fontAlgn="base" hangingPunct="0">
              <a:spcBef>
                <a:spcPct val="0"/>
              </a:spcBef>
              <a:spcAft>
                <a:spcPct val="0"/>
              </a:spcAft>
            </a:pPr>
            <a:fld id="{E873480E-E1C1-8942-99B2-0E59325042AF}" type="slidenum">
              <a:rPr kumimoji="1" lang="en-US" sz="4400" smtClean="0">
                <a:solidFill>
                  <a:srgbClr val="FFFFFF"/>
                </a:solidFill>
                <a:latin typeface="Times New Roman" charset="0"/>
                <a:ea typeface="ＭＳ Ｐゴシック" charset="0"/>
              </a:rPr>
              <a:pPr algn="ctr" defTabSz="914400" eaLnBrk="0" fontAlgn="base" hangingPunct="0">
                <a:spcBef>
                  <a:spcPct val="0"/>
                </a:spcBef>
                <a:spcAft>
                  <a:spcPct val="0"/>
                </a:spcAft>
              </a:pPr>
              <a:t>‹#›</a:t>
            </a:fld>
            <a:endParaRPr kumimoji="1" lang="en-US" sz="4400" smtClean="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2484229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6" name="Picture 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8"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9" name="Object 14"/>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17725" name="Drawing" r:id="rId4" imgW="1998482" imgH="989814" progId="">
                  <p:embed/>
                </p:oleObj>
              </mc:Choice>
              <mc:Fallback>
                <p:oleObj name="Drawing" r:id="rId4" imgW="1998482" imgH="989814"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1" name="Picture 16" descr="U.S. Fish &amp; Wildlife Service emble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8"/>
          <p:cNvSpPr>
            <a:spLocks noGrp="1" noChangeArrowheads="1"/>
          </p:cNvSpPr>
          <p:nvPr>
            <p:ph type="dt" sz="half" idx="10"/>
          </p:nvPr>
        </p:nvSpPr>
        <p:spPr>
          <a:xfrm>
            <a:off x="685800" y="6172200"/>
            <a:ext cx="1905000" cy="457200"/>
          </a:xfrm>
          <a:prstGeom prst="rect">
            <a:avLst/>
          </a:prstGeom>
        </p:spPr>
        <p:txBody>
          <a:bodyPr/>
          <a:lstStyle>
            <a:lvl1pPr>
              <a:defRPr>
                <a:latin typeface="Times New Roman" pitchFamily="18" charset="0"/>
                <a:ea typeface="+mn-ea"/>
              </a:defRPr>
            </a:lvl1pPr>
          </a:lstStyle>
          <a:p>
            <a:pPr algn="ctr" defTabSz="914400" eaLnBrk="0" fontAlgn="base" hangingPunct="0">
              <a:spcBef>
                <a:spcPct val="0"/>
              </a:spcBef>
              <a:spcAft>
                <a:spcPct val="0"/>
              </a:spcAft>
              <a:defRPr/>
            </a:pPr>
            <a:endParaRPr kumimoji="1" lang="en-US" altLang="en-US" sz="4400">
              <a:solidFill>
                <a:srgbClr val="FFFFFF"/>
              </a:solidFill>
            </a:endParaRPr>
          </a:p>
        </p:txBody>
      </p:sp>
      <p:sp>
        <p:nvSpPr>
          <p:cNvPr id="13" name="Rectangle 9"/>
          <p:cNvSpPr>
            <a:spLocks noGrp="1" noChangeArrowheads="1"/>
          </p:cNvSpPr>
          <p:nvPr>
            <p:ph type="ftr" sz="quarter" idx="11"/>
          </p:nvPr>
        </p:nvSpPr>
        <p:spPr>
          <a:xfrm>
            <a:off x="3124200" y="6172200"/>
            <a:ext cx="2895600" cy="457200"/>
          </a:xfrm>
          <a:prstGeom prst="rect">
            <a:avLst/>
          </a:prstGeom>
        </p:spPr>
        <p:txBody>
          <a:bodyPr/>
          <a:lstStyle>
            <a:lvl1pPr>
              <a:defRPr>
                <a:latin typeface="Times New Roman" pitchFamily="18" charset="0"/>
                <a:ea typeface="+mn-ea"/>
              </a:defRPr>
            </a:lvl1pPr>
          </a:lstStyle>
          <a:p>
            <a:pPr algn="ctr" defTabSz="914400" eaLnBrk="0" fontAlgn="base" hangingPunct="0">
              <a:spcBef>
                <a:spcPct val="0"/>
              </a:spcBef>
              <a:spcAft>
                <a:spcPct val="0"/>
              </a:spcAft>
              <a:defRPr/>
            </a:pPr>
            <a:endParaRPr kumimoji="1" lang="en-US" altLang="en-US" sz="4400">
              <a:solidFill>
                <a:srgbClr val="FFFFFF"/>
              </a:solidFill>
            </a:endParaRPr>
          </a:p>
        </p:txBody>
      </p:sp>
      <p:sp>
        <p:nvSpPr>
          <p:cNvPr id="14" name="Rectangle 10"/>
          <p:cNvSpPr>
            <a:spLocks noGrp="1" noChangeArrowheads="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ctr" defTabSz="914400" eaLnBrk="0" fontAlgn="base" hangingPunct="0">
              <a:spcBef>
                <a:spcPct val="0"/>
              </a:spcBef>
              <a:spcAft>
                <a:spcPct val="0"/>
              </a:spcAft>
            </a:pPr>
            <a:fld id="{553884D5-1236-2E4D-A0A3-571F612E6FA5}" type="slidenum">
              <a:rPr kumimoji="1" lang="en-US" sz="4400" smtClean="0">
                <a:solidFill>
                  <a:srgbClr val="FFFFFF"/>
                </a:solidFill>
                <a:latin typeface="Times New Roman" charset="0"/>
                <a:ea typeface="ＭＳ Ｐゴシック" charset="0"/>
              </a:rPr>
              <a:pPr algn="ctr" defTabSz="914400" eaLnBrk="0" fontAlgn="base" hangingPunct="0">
                <a:spcBef>
                  <a:spcPct val="0"/>
                </a:spcBef>
                <a:spcAft>
                  <a:spcPct val="0"/>
                </a:spcAft>
              </a:pPr>
              <a:t>‹#›</a:t>
            </a:fld>
            <a:endParaRPr kumimoji="1" lang="en-US" sz="4400" smtClean="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19969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476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669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994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809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784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000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3448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vmlDrawing" Target="../drawings/vmlDrawing1.vml"/><Relationship Id="rId16" Type="http://schemas.openxmlformats.org/officeDocument/2006/relationships/image" Target="../media/image2.wmf"/><Relationship Id="rId17" Type="http://schemas.openxmlformats.org/officeDocument/2006/relationships/oleObject" Target="../embeddings/oleObject1.bin"/><Relationship Id="rId18" Type="http://schemas.openxmlformats.org/officeDocument/2006/relationships/image" Target="../media/image1.wmf"/><Relationship Id="rId19"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882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00654C"/>
            </a:gs>
          </a:gsLst>
          <a:path path="rect">
            <a:fillToRect l="100000" b="100000"/>
          </a:path>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066800" y="876300"/>
            <a:ext cx="7772400" cy="1143000"/>
          </a:xfrm>
          <a:prstGeom prst="rect">
            <a:avLst/>
          </a:prstGeom>
          <a:noFill/>
          <a:ln w="9525">
            <a:noFill/>
            <a:miter lim="800000"/>
            <a:headEnd/>
            <a:tailEnd/>
          </a:ln>
          <a:effectLst/>
        </p:spPr>
        <p:txBody>
          <a:bodyPr vert="horz" wrap="square" lIns="90475" tIns="44444" rIns="90475" bIns="44444"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1600200" y="2057400"/>
            <a:ext cx="7010400" cy="4114800"/>
          </a:xfrm>
          <a:prstGeom prst="rect">
            <a:avLst/>
          </a:prstGeom>
          <a:noFill/>
          <a:ln w="9525">
            <a:noFill/>
            <a:miter lim="800000"/>
            <a:headEnd/>
            <a:tailEnd/>
          </a:ln>
          <a:effectLst/>
        </p:spPr>
        <p:txBody>
          <a:bodyPr vert="horz" wrap="square" lIns="90475" tIns="44444" rIns="90475" bIns="4444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ChangeArrowheads="1"/>
          </p:cNvSpPr>
          <p:nvPr/>
        </p:nvSpPr>
        <p:spPr bwMode="auto">
          <a:xfrm>
            <a:off x="3608211" y="130176"/>
            <a:ext cx="5508978" cy="766864"/>
          </a:xfrm>
          <a:prstGeom prst="rect">
            <a:avLst/>
          </a:prstGeom>
          <a:solidFill>
            <a:srgbClr val="800000"/>
          </a:solidFill>
          <a:ln w="50800">
            <a:solidFill>
              <a:srgbClr val="790015"/>
            </a:solidFill>
            <a:miter lim="800000"/>
            <a:headEnd/>
            <a:tailEnd/>
          </a:ln>
        </p:spPr>
        <p:txBody>
          <a:bodyPr lIns="90475" tIns="44444" rIns="90475" bIns="44444">
            <a:spAutoFit/>
          </a:bodyPr>
          <a:lstStyle>
            <a:lvl1pPr marL="342900" indent="-342900">
              <a:defRPr kumimoji="1" sz="4400">
                <a:solidFill>
                  <a:schemeClr val="bg1"/>
                </a:solidFill>
                <a:latin typeface="Times New Roman" pitchFamily="18" charset="0"/>
              </a:defRPr>
            </a:lvl1pPr>
            <a:lvl2pPr>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lvl="1" algn="ctr" defTabSz="914400" eaLnBrk="0" fontAlgn="base" hangingPunct="0">
              <a:lnSpc>
                <a:spcPts val="2000"/>
              </a:lnSpc>
              <a:spcBef>
                <a:spcPct val="80000"/>
              </a:spcBef>
              <a:spcAft>
                <a:spcPct val="0"/>
              </a:spcAft>
              <a:defRPr/>
            </a:pPr>
            <a:r>
              <a:rPr lang="en-US" altLang="en-US" smtClean="0">
                <a:solidFill>
                  <a:srgbClr val="FFFFFF"/>
                </a:solidFill>
                <a:latin typeface="Univers 67 CondensedBold"/>
                <a:ea typeface="ＭＳ Ｐゴシック" charset="0"/>
              </a:rPr>
              <a:t>U.S. Fish &amp; Wildlife Service</a:t>
            </a:r>
          </a:p>
        </p:txBody>
      </p:sp>
      <p:pic>
        <p:nvPicPr>
          <p:cNvPr id="1029"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66889" y="250825"/>
            <a:ext cx="46707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6681788"/>
            <a:ext cx="4826000" cy="176212"/>
          </a:xfrm>
          <a:prstGeom prst="rect">
            <a:avLst/>
          </a:prstGeom>
          <a:solidFill>
            <a:srgbClr val="800000"/>
          </a:solidFill>
          <a:ln w="50800">
            <a:solidFill>
              <a:srgbClr val="790015"/>
            </a:solidFill>
            <a:miter lim="800000"/>
            <a:headEnd/>
            <a:tailEnd/>
          </a:ln>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sp>
        <p:nvSpPr>
          <p:cNvPr id="1031" name="Rectangle 7"/>
          <p:cNvSpPr>
            <a:spLocks noChangeArrowheads="1"/>
          </p:cNvSpPr>
          <p:nvPr/>
        </p:nvSpPr>
        <p:spPr bwMode="auto">
          <a:xfrm>
            <a:off x="2456749" y="6376997"/>
            <a:ext cx="7703255" cy="7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2" tIns="46031" rIns="92062" bIns="46031">
            <a:spAutoFit/>
          </a:bodyP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r>
              <a:rPr lang="en-US" altLang="en-US" smtClean="0">
                <a:solidFill>
                  <a:srgbClr val="FFFFFF"/>
                </a:solidFill>
                <a:ea typeface="ＭＳ Ｐゴシック" charset="0"/>
              </a:rPr>
              <a:t>National Wildlife Refuge System</a:t>
            </a:r>
          </a:p>
        </p:txBody>
      </p:sp>
      <p:graphicFrame>
        <p:nvGraphicFramePr>
          <p:cNvPr id="1032" name="Object 8"/>
          <p:cNvGraphicFramePr>
            <a:graphicFrameLocks/>
          </p:cNvGraphicFramePr>
          <p:nvPr/>
        </p:nvGraphicFramePr>
        <p:xfrm>
          <a:off x="8077202" y="6297622"/>
          <a:ext cx="989189" cy="484187"/>
        </p:xfrm>
        <a:graphic>
          <a:graphicData uri="http://schemas.openxmlformats.org/presentationml/2006/ole">
            <mc:AlternateContent xmlns:mc="http://schemas.openxmlformats.org/markup-compatibility/2006">
              <mc:Choice xmlns:v="urn:schemas-microsoft-com:vml" Requires="v">
                <p:oleObj spid="_x0000_s3389" name="Drawing" r:id="rId17" imgW="1998482" imgH="989814" progId="">
                  <p:embed/>
                </p:oleObj>
              </mc:Choice>
              <mc:Fallback>
                <p:oleObj name="Drawing" r:id="rId17" imgW="1998482" imgH="989814" progId="">
                  <p:embed/>
                  <p:pic>
                    <p:nvPicPr>
                      <p:cNvPr id="0" name=""/>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2" y="6297622"/>
                        <a:ext cx="989189" cy="4841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3" name="AutoShape 9">
            <a:hlinkClick r:id="" action="ppaction://hlinkshowjump?jump=previousslide" highlightClick="1"/>
          </p:cNvPr>
          <p:cNvSpPr>
            <a:spLocks noChangeArrowheads="1"/>
          </p:cNvSpPr>
          <p:nvPr/>
        </p:nvSpPr>
        <p:spPr bwMode="auto">
          <a:xfrm>
            <a:off x="-280811" y="341316"/>
            <a:ext cx="280812" cy="28098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kumimoji="1" sz="4400">
                <a:solidFill>
                  <a:schemeClr val="bg1"/>
                </a:solidFill>
                <a:latin typeface="Times New Roman" pitchFamily="18" charset="0"/>
              </a:defRPr>
            </a:lvl1pPr>
            <a:lvl2pPr marL="742950" indent="-285750">
              <a:defRPr kumimoji="1" sz="4400">
                <a:solidFill>
                  <a:schemeClr val="bg1"/>
                </a:solidFill>
                <a:latin typeface="Times New Roman" pitchFamily="18" charset="0"/>
              </a:defRPr>
            </a:lvl2pPr>
            <a:lvl3pPr marL="1143000" indent="-228600">
              <a:defRPr kumimoji="1" sz="4400">
                <a:solidFill>
                  <a:schemeClr val="bg1"/>
                </a:solidFill>
                <a:latin typeface="Times New Roman" pitchFamily="18" charset="0"/>
              </a:defRPr>
            </a:lvl3pPr>
            <a:lvl4pPr marL="1600200" indent="-228600">
              <a:defRPr kumimoji="1" sz="4400">
                <a:solidFill>
                  <a:schemeClr val="bg1"/>
                </a:solidFill>
                <a:latin typeface="Times New Roman" pitchFamily="18" charset="0"/>
              </a:defRPr>
            </a:lvl4pPr>
            <a:lvl5pPr marL="2057400" indent="-228600">
              <a:defRPr kumimoji="1" sz="4400">
                <a:solidFill>
                  <a:schemeClr val="bg1"/>
                </a:solidFill>
                <a:latin typeface="Times New Roman" pitchFamily="18" charset="0"/>
              </a:defRPr>
            </a:lvl5pPr>
            <a:lvl6pPr marL="2514600" indent="-228600" algn="ctr" eaLnBrk="0" fontAlgn="base" hangingPunct="0">
              <a:spcBef>
                <a:spcPct val="0"/>
              </a:spcBef>
              <a:spcAft>
                <a:spcPct val="0"/>
              </a:spcAft>
              <a:defRPr kumimoji="1" sz="4400">
                <a:solidFill>
                  <a:schemeClr val="bg1"/>
                </a:solidFill>
                <a:latin typeface="Times New Roman" pitchFamily="18" charset="0"/>
              </a:defRPr>
            </a:lvl6pPr>
            <a:lvl7pPr marL="2971800" indent="-228600" algn="ctr" eaLnBrk="0" fontAlgn="base" hangingPunct="0">
              <a:spcBef>
                <a:spcPct val="0"/>
              </a:spcBef>
              <a:spcAft>
                <a:spcPct val="0"/>
              </a:spcAft>
              <a:defRPr kumimoji="1" sz="4400">
                <a:solidFill>
                  <a:schemeClr val="bg1"/>
                </a:solidFill>
                <a:latin typeface="Times New Roman" pitchFamily="18" charset="0"/>
              </a:defRPr>
            </a:lvl7pPr>
            <a:lvl8pPr marL="3429000" indent="-228600" algn="ctr" eaLnBrk="0" fontAlgn="base" hangingPunct="0">
              <a:spcBef>
                <a:spcPct val="0"/>
              </a:spcBef>
              <a:spcAft>
                <a:spcPct val="0"/>
              </a:spcAft>
              <a:defRPr kumimoji="1" sz="4400">
                <a:solidFill>
                  <a:schemeClr val="bg1"/>
                </a:solidFill>
                <a:latin typeface="Times New Roman" pitchFamily="18" charset="0"/>
              </a:defRPr>
            </a:lvl8pPr>
            <a:lvl9pPr marL="3886200" indent="-228600" algn="ctr" eaLnBrk="0" fontAlgn="base" hangingPunct="0">
              <a:spcBef>
                <a:spcPct val="0"/>
              </a:spcBef>
              <a:spcAft>
                <a:spcPct val="0"/>
              </a:spcAft>
              <a:defRPr kumimoji="1" sz="4400">
                <a:solidFill>
                  <a:schemeClr val="bg1"/>
                </a:solidFill>
                <a:latin typeface="Times New Roman" pitchFamily="18" charset="0"/>
              </a:defRPr>
            </a:lvl9pPr>
          </a:lstStyle>
          <a:p>
            <a:pPr algn="ctr" defTabSz="914400" eaLnBrk="0" fontAlgn="base" hangingPunct="0">
              <a:spcBef>
                <a:spcPct val="0"/>
              </a:spcBef>
              <a:spcAft>
                <a:spcPct val="0"/>
              </a:spcAft>
              <a:defRPr/>
            </a:pPr>
            <a:endParaRPr lang="en-US" altLang="en-US" smtClean="0">
              <a:solidFill>
                <a:srgbClr val="FFFFFF"/>
              </a:solidFill>
              <a:ea typeface="ＭＳ Ｐゴシック" charset="0"/>
            </a:endParaRPr>
          </a:p>
        </p:txBody>
      </p:sp>
      <p:pic>
        <p:nvPicPr>
          <p:cNvPr id="1034" name="Picture 10" descr="U.S. Fish &amp; Wildlife Service emblem"/>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03390" y="152400"/>
            <a:ext cx="53057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276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 id="2147483686" r:id="rId13"/>
  </p:sldLayoutIdLst>
  <p:transition xmlns:p14="http://schemas.microsoft.com/office/powerpoint/2010/main">
    <p:sndAc>
      <p:endSnd/>
    </p:sndAc>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rgbClr val="F6BF69"/>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rgbClr val="F6BF69"/>
          </a:solidFill>
          <a:effectLst>
            <a:outerShdw blurRad="38100" dist="38100" dir="2700000" algn="tl">
              <a:srgbClr val="000000"/>
            </a:outerShdw>
          </a:effectLst>
          <a:latin typeface="Times New Roman" pitchFamily="18" charset="0"/>
          <a:ea typeface="ＭＳ Ｐゴシック" charset="0"/>
        </a:defRPr>
      </a:lvl2pPr>
      <a:lvl3pPr algn="ctr" rtl="0" eaLnBrk="0" fontAlgn="base" hangingPunct="0">
        <a:spcBef>
          <a:spcPct val="0"/>
        </a:spcBef>
        <a:spcAft>
          <a:spcPct val="0"/>
        </a:spcAft>
        <a:defRPr sz="4400">
          <a:solidFill>
            <a:srgbClr val="F6BF69"/>
          </a:solidFill>
          <a:effectLst>
            <a:outerShdw blurRad="38100" dist="38100" dir="2700000" algn="tl">
              <a:srgbClr val="000000"/>
            </a:outerShdw>
          </a:effectLst>
          <a:latin typeface="Times New Roman" pitchFamily="18" charset="0"/>
          <a:ea typeface="ＭＳ Ｐゴシック" charset="0"/>
        </a:defRPr>
      </a:lvl3pPr>
      <a:lvl4pPr algn="ctr" rtl="0" eaLnBrk="0" fontAlgn="base" hangingPunct="0">
        <a:spcBef>
          <a:spcPct val="0"/>
        </a:spcBef>
        <a:spcAft>
          <a:spcPct val="0"/>
        </a:spcAft>
        <a:defRPr sz="4400">
          <a:solidFill>
            <a:srgbClr val="F6BF69"/>
          </a:solidFill>
          <a:effectLst>
            <a:outerShdw blurRad="38100" dist="38100" dir="2700000" algn="tl">
              <a:srgbClr val="000000"/>
            </a:outerShdw>
          </a:effectLst>
          <a:latin typeface="Times New Roman" pitchFamily="18" charset="0"/>
          <a:ea typeface="ＭＳ Ｐゴシック" charset="0"/>
        </a:defRPr>
      </a:lvl4pPr>
      <a:lvl5pPr algn="ctr" rtl="0" eaLnBrk="0" fontAlgn="base" hangingPunct="0">
        <a:spcBef>
          <a:spcPct val="0"/>
        </a:spcBef>
        <a:spcAft>
          <a:spcPct val="0"/>
        </a:spcAft>
        <a:defRPr sz="4400">
          <a:solidFill>
            <a:srgbClr val="F6BF69"/>
          </a:solidFill>
          <a:effectLst>
            <a:outerShdw blurRad="38100" dist="38100" dir="2700000" algn="tl">
              <a:srgbClr val="000000"/>
            </a:outerShdw>
          </a:effectLst>
          <a:latin typeface="Times New Roman" pitchFamily="18" charset="0"/>
          <a:ea typeface="ＭＳ Ｐゴシック" charset="0"/>
        </a:defRPr>
      </a:lvl5pPr>
      <a:lvl6pPr marL="457200" algn="ctr" rtl="0" eaLnBrk="1" fontAlgn="base" hangingPunct="1">
        <a:spcBef>
          <a:spcPct val="0"/>
        </a:spcBef>
        <a:spcAft>
          <a:spcPct val="0"/>
        </a:spcAft>
        <a:defRPr sz="4400">
          <a:solidFill>
            <a:srgbClr val="F6BF69"/>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a:solidFill>
            <a:srgbClr val="F6BF69"/>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a:solidFill>
            <a:srgbClr val="F6BF69"/>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a:solidFill>
            <a:srgbClr val="F6BF69"/>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EFF18B"/>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3200">
          <a:solidFill>
            <a:schemeClr val="bg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har char="•"/>
        <a:defRPr sz="2400">
          <a:solidFill>
            <a:srgbClr val="A5002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rgbClr val="EFF18B"/>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har char="»"/>
        <a:defRPr sz="2000">
          <a:solidFill>
            <a:schemeClr val="bg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har char="»"/>
        <a:defRPr sz="2000">
          <a:solidFill>
            <a:schemeClr val="bg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har char="»"/>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14054"/>
            <a:ext cx="9144000" cy="1015663"/>
          </a:xfrm>
          <a:prstGeom prst="rect">
            <a:avLst/>
          </a:prstGeom>
          <a:noFill/>
        </p:spPr>
        <p:txBody>
          <a:bodyPr wrap="square" rtlCol="0">
            <a:spAutoFit/>
          </a:bodyPr>
          <a:lstStyle/>
          <a:p>
            <a:pPr algn="ctr"/>
            <a:r>
              <a:rPr lang="en-US" sz="6000" b="1" dirty="0" smtClean="0"/>
              <a:t>CARBON ACTIVITY TIME!</a:t>
            </a:r>
            <a:endParaRPr lang="en-US" sz="6000" b="1" dirty="0"/>
          </a:p>
        </p:txBody>
      </p:sp>
    </p:spTree>
    <p:extLst>
      <p:ext uri="{BB962C8B-B14F-4D97-AF65-F5344CB8AC3E}">
        <p14:creationId xmlns:p14="http://schemas.microsoft.com/office/powerpoint/2010/main" val="38251696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73323" y="2182640"/>
            <a:ext cx="9317323" cy="1066800"/>
          </a:xfrm>
        </p:spPr>
        <p:txBody>
          <a:bodyPr lIns="92075" tIns="46038" rIns="92075" bIns="46038"/>
          <a:lstStyle/>
          <a:p>
            <a:pPr eaLnBrk="1" hangingPunct="1"/>
            <a:r>
              <a:rPr lang="en-US" sz="4800" dirty="0" smtClean="0">
                <a:latin typeface="Times New Roman" charset="0"/>
              </a:rPr>
              <a:t>What’s Interesting?  </a:t>
            </a:r>
            <a:r>
              <a:rPr lang="en-US" sz="4800" dirty="0">
                <a:latin typeface="Times New Roman" charset="0"/>
              </a:rPr>
              <a:t/>
            </a:r>
            <a:br>
              <a:rPr lang="en-US" sz="4800" dirty="0">
                <a:latin typeface="Times New Roman" charset="0"/>
              </a:rPr>
            </a:br>
            <a:r>
              <a:rPr lang="en-US" sz="4800" dirty="0" smtClean="0">
                <a:latin typeface="Times New Roman" charset="0"/>
              </a:rPr>
              <a:t/>
            </a:r>
            <a:br>
              <a:rPr lang="en-US" sz="4800" dirty="0" smtClean="0">
                <a:latin typeface="Times New Roman" charset="0"/>
              </a:rPr>
            </a:br>
            <a:r>
              <a:rPr lang="en-US" sz="4800" dirty="0" smtClean="0">
                <a:latin typeface="Times New Roman" charset="0"/>
              </a:rPr>
              <a:t>Wetland Planning and Managing </a:t>
            </a:r>
            <a:br>
              <a:rPr lang="en-US" sz="4800" dirty="0" smtClean="0">
                <a:latin typeface="Times New Roman" charset="0"/>
              </a:rPr>
            </a:br>
            <a:r>
              <a:rPr lang="en-US" sz="4800" dirty="0" smtClean="0">
                <a:latin typeface="Times New Roman" charset="0"/>
              </a:rPr>
              <a:t>for </a:t>
            </a:r>
            <a:r>
              <a:rPr lang="en-US" sz="4800" dirty="0">
                <a:latin typeface="Times New Roman" charset="0"/>
              </a:rPr>
              <a:t>Expected Climate </a:t>
            </a:r>
            <a:r>
              <a:rPr lang="en-US" sz="4800" dirty="0" smtClean="0">
                <a:latin typeface="Times New Roman" charset="0"/>
              </a:rPr>
              <a:t>Changes</a:t>
            </a:r>
            <a:br>
              <a:rPr lang="en-US" sz="4800" dirty="0" smtClean="0">
                <a:latin typeface="Times New Roman" charset="0"/>
              </a:rPr>
            </a:br>
            <a:r>
              <a:rPr lang="en-US" sz="4800" dirty="0">
                <a:latin typeface="Times New Roman" charset="0"/>
              </a:rPr>
              <a:t/>
            </a:r>
            <a:br>
              <a:rPr lang="en-US" sz="4800" dirty="0">
                <a:latin typeface="Times New Roman" charset="0"/>
              </a:rPr>
            </a:br>
            <a:endParaRPr lang="en-US" sz="4800" dirty="0">
              <a:latin typeface="Times New Roman" charset="0"/>
            </a:endParaRPr>
          </a:p>
        </p:txBody>
      </p:sp>
    </p:spTree>
    <p:extLst>
      <p:ext uri="{BB962C8B-B14F-4D97-AF65-F5344CB8AC3E}">
        <p14:creationId xmlns:p14="http://schemas.microsoft.com/office/powerpoint/2010/main" val="426413077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440269" y="1958961"/>
            <a:ext cx="8331200" cy="4495800"/>
          </a:xfrm>
        </p:spPr>
        <p:txBody>
          <a:bodyPr lIns="92075" tIns="46038" rIns="92075" bIns="46038"/>
          <a:lstStyle/>
          <a:p>
            <a:pPr marL="457200" indent="-457200" algn="l" eaLnBrk="1" hangingPunct="1">
              <a:buFontTx/>
              <a:buChar char="•"/>
            </a:pPr>
            <a:r>
              <a:rPr lang="en-US" sz="2800" dirty="0">
                <a:latin typeface="Times New Roman" charset="0"/>
              </a:rPr>
              <a:t>Increase in temperature </a:t>
            </a:r>
          </a:p>
          <a:p>
            <a:pPr marL="914400" lvl="1" indent="-457200" algn="l" eaLnBrk="1" hangingPunct="1">
              <a:buFont typeface="Arial" charset="0"/>
              <a:buChar char="•"/>
            </a:pPr>
            <a:r>
              <a:rPr lang="en-US" sz="2800" dirty="0">
                <a:latin typeface="Times New Roman" charset="0"/>
              </a:rPr>
              <a:t>Increase in evapotranspiration resulting in more rapid summer drawdown</a:t>
            </a:r>
          </a:p>
          <a:p>
            <a:pPr marL="457200" indent="-457200" algn="l" eaLnBrk="1" hangingPunct="1">
              <a:buFontTx/>
              <a:buChar char="•"/>
            </a:pPr>
            <a:r>
              <a:rPr lang="en-US" sz="2800" dirty="0">
                <a:latin typeface="Times New Roman" charset="0"/>
              </a:rPr>
              <a:t>Little change in annual precipitation, but precipitation likely to come mostly in the form of rainfall with less snowpack</a:t>
            </a:r>
          </a:p>
          <a:p>
            <a:pPr marL="914400" lvl="1" indent="-457200" algn="l" eaLnBrk="1" hangingPunct="1">
              <a:buFont typeface="Arial" charset="0"/>
              <a:buChar char="•"/>
            </a:pPr>
            <a:r>
              <a:rPr lang="en-US" sz="2800" dirty="0">
                <a:latin typeface="Times New Roman" charset="0"/>
              </a:rPr>
              <a:t>Snowfall accumulation especially in late winter is a significant source of wetland recharge</a:t>
            </a:r>
          </a:p>
        </p:txBody>
      </p:sp>
      <p:sp>
        <p:nvSpPr>
          <p:cNvPr id="6" name="Title 1"/>
          <p:cNvSpPr txBox="1">
            <a:spLocks/>
          </p:cNvSpPr>
          <p:nvPr/>
        </p:nvSpPr>
        <p:spPr bwMode="auto">
          <a:xfrm>
            <a:off x="1066800" y="876300"/>
            <a:ext cx="7772400" cy="11430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eaLnBrk="1" hangingPunct="1"/>
            <a:r>
              <a:rPr kumimoji="0" lang="en-US" sz="4400" dirty="0" smtClean="0">
                <a:solidFill>
                  <a:srgbClr val="F6BF69"/>
                </a:solidFill>
                <a:effectLst>
                  <a:outerShdw blurRad="38100" dist="38100" dir="2700000" algn="tl">
                    <a:srgbClr val="000000"/>
                  </a:outerShdw>
                </a:effectLst>
              </a:rPr>
              <a:t>Anticipating Changes . . .</a:t>
            </a:r>
            <a:endParaRPr kumimoji="0" lang="en-US" sz="4400" dirty="0">
              <a:solidFill>
                <a:srgbClr val="F6BF69"/>
              </a:solidFill>
              <a:effectLst>
                <a:outerShdw blurRad="38100" dist="38100" dir="2700000" algn="tl">
                  <a:srgbClr val="000000"/>
                </a:outerShdw>
              </a:effectLst>
            </a:endParaRPr>
          </a:p>
        </p:txBody>
      </p:sp>
    </p:spTree>
    <p:extLst>
      <p:ext uri="{BB962C8B-B14F-4D97-AF65-F5344CB8AC3E}">
        <p14:creationId xmlns:p14="http://schemas.microsoft.com/office/powerpoint/2010/main" val="135590155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43469" y="847488"/>
            <a:ext cx="8111067" cy="1066800"/>
          </a:xfrm>
        </p:spPr>
        <p:txBody>
          <a:bodyPr lIns="92075" tIns="46038" rIns="92075" bIns="46038"/>
          <a:lstStyle/>
          <a:p>
            <a:pPr eaLnBrk="1" hangingPunct="1"/>
            <a:r>
              <a:rPr lang="en-US">
                <a:latin typeface="Times New Roman" charset="0"/>
              </a:rPr>
              <a:t>Long-term Adaptation Strategies</a:t>
            </a:r>
          </a:p>
        </p:txBody>
      </p:sp>
      <p:sp>
        <p:nvSpPr>
          <p:cNvPr id="159747" name="Rectangle 3"/>
          <p:cNvSpPr>
            <a:spLocks noGrp="1" noChangeArrowheads="1"/>
          </p:cNvSpPr>
          <p:nvPr>
            <p:ph type="subTitle" idx="1"/>
          </p:nvPr>
        </p:nvSpPr>
        <p:spPr>
          <a:xfrm>
            <a:off x="440269" y="1980626"/>
            <a:ext cx="8331200" cy="3962400"/>
          </a:xfrm>
        </p:spPr>
        <p:txBody>
          <a:bodyPr lIns="92075" tIns="46038" rIns="92075" bIns="46038"/>
          <a:lstStyle/>
          <a:p>
            <a:pPr marL="457200" indent="-457200" algn="l" eaLnBrk="1" hangingPunct="1">
              <a:lnSpc>
                <a:spcPct val="80000"/>
              </a:lnSpc>
              <a:buFontTx/>
              <a:buChar char="•"/>
            </a:pPr>
            <a:r>
              <a:rPr lang="en-US" sz="2800" dirty="0">
                <a:latin typeface="Times New Roman" charset="0"/>
              </a:rPr>
              <a:t>Prioritize wetland management</a:t>
            </a:r>
          </a:p>
          <a:p>
            <a:pPr marL="914400" lvl="1" indent="-457200" algn="l" eaLnBrk="1" hangingPunct="1">
              <a:lnSpc>
                <a:spcPct val="80000"/>
              </a:lnSpc>
              <a:buFont typeface="Arial" charset="0"/>
              <a:buChar char="•"/>
            </a:pPr>
            <a:r>
              <a:rPr lang="en-US" sz="2800" dirty="0">
                <a:latin typeface="Times New Roman" charset="0"/>
              </a:rPr>
              <a:t> Pass run-off  through to priority wetlands</a:t>
            </a:r>
          </a:p>
          <a:p>
            <a:pPr marL="457200" indent="-457200" algn="l" eaLnBrk="1" hangingPunct="1">
              <a:lnSpc>
                <a:spcPct val="80000"/>
              </a:lnSpc>
              <a:buFontTx/>
              <a:buChar char="•"/>
            </a:pPr>
            <a:r>
              <a:rPr lang="en-US" sz="2800" dirty="0">
                <a:latin typeface="Times New Roman" charset="0"/>
              </a:rPr>
              <a:t>Augment natural wetland inputs  </a:t>
            </a:r>
          </a:p>
          <a:p>
            <a:pPr marL="914400" lvl="1" indent="-457200" algn="l" eaLnBrk="1" hangingPunct="1">
              <a:lnSpc>
                <a:spcPct val="80000"/>
              </a:lnSpc>
              <a:buFont typeface="Arial" charset="0"/>
              <a:buChar char="•"/>
            </a:pPr>
            <a:r>
              <a:rPr lang="en-US" sz="2800" dirty="0">
                <a:latin typeface="Times New Roman" charset="0"/>
              </a:rPr>
              <a:t>Groundwater pumping</a:t>
            </a:r>
          </a:p>
          <a:p>
            <a:pPr marL="914400" lvl="1" indent="-457200" algn="l" eaLnBrk="1" hangingPunct="1">
              <a:lnSpc>
                <a:spcPct val="80000"/>
              </a:lnSpc>
              <a:buFont typeface="Arial" charset="0"/>
              <a:buChar char="•"/>
            </a:pPr>
            <a:r>
              <a:rPr lang="en-US" sz="2800" dirty="0">
                <a:latin typeface="Times New Roman" charset="0"/>
              </a:rPr>
              <a:t>Tertiary treated wastewater</a:t>
            </a:r>
          </a:p>
          <a:p>
            <a:pPr marL="457200" indent="-457200" algn="l" eaLnBrk="1" hangingPunct="1">
              <a:lnSpc>
                <a:spcPct val="80000"/>
              </a:lnSpc>
              <a:buFontTx/>
              <a:buChar char="•"/>
            </a:pPr>
            <a:r>
              <a:rPr lang="en-US" sz="2800" dirty="0">
                <a:latin typeface="Times New Roman" charset="0"/>
              </a:rPr>
              <a:t>Facilitate wetland transition to more xeric habitat type that provides important ecosystem functions </a:t>
            </a:r>
          </a:p>
          <a:p>
            <a:pPr marL="914400" lvl="1" indent="-457200" algn="l" eaLnBrk="1" hangingPunct="1">
              <a:lnSpc>
                <a:spcPct val="80000"/>
              </a:lnSpc>
              <a:buFont typeface="Arial" charset="0"/>
              <a:buChar char="•"/>
            </a:pPr>
            <a:r>
              <a:rPr lang="en-US" sz="2800" dirty="0">
                <a:latin typeface="Times New Roman" charset="0"/>
              </a:rPr>
              <a:t>Aspen and Deciduous Shrub </a:t>
            </a:r>
            <a:r>
              <a:rPr lang="en-US" sz="2800" dirty="0" smtClean="0">
                <a:latin typeface="Times New Roman" charset="0"/>
              </a:rPr>
              <a:t>Communities</a:t>
            </a:r>
          </a:p>
          <a:p>
            <a:pPr marL="914400" lvl="1" indent="-457200" algn="l" eaLnBrk="1" hangingPunct="1">
              <a:lnSpc>
                <a:spcPct val="80000"/>
              </a:lnSpc>
              <a:buFont typeface="Arial" charset="0"/>
              <a:buChar char="•"/>
            </a:pPr>
            <a:r>
              <a:rPr lang="en-US" sz="2800" dirty="0" smtClean="0">
                <a:latin typeface="Times New Roman" charset="0"/>
              </a:rPr>
              <a:t>Transporting Species </a:t>
            </a:r>
            <a:endParaRPr lang="en-US" sz="2800" dirty="0">
              <a:latin typeface="Times New Roman" charset="0"/>
            </a:endParaRPr>
          </a:p>
        </p:txBody>
      </p:sp>
    </p:spTree>
    <p:extLst>
      <p:ext uri="{BB962C8B-B14F-4D97-AF65-F5344CB8AC3E}">
        <p14:creationId xmlns:p14="http://schemas.microsoft.com/office/powerpoint/2010/main" val="1988568969"/>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 1.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0" y="3353722"/>
            <a:ext cx="4768738" cy="2250524"/>
          </a:xfrm>
          <a:prstGeom prst="rect">
            <a:avLst/>
          </a:prstGeom>
        </p:spPr>
      </p:pic>
      <p:pic>
        <p:nvPicPr>
          <p:cNvPr id="5" name="Picture 4" descr="CC Messages.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1823" y="4"/>
            <a:ext cx="5526292" cy="3099607"/>
          </a:xfrm>
          <a:prstGeom prst="rect">
            <a:avLst/>
          </a:prstGeom>
        </p:spPr>
      </p:pic>
      <p:pic>
        <p:nvPicPr>
          <p:cNvPr id="3" name="Picture 2" descr="CC 2.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07680" y="4615258"/>
            <a:ext cx="4836320" cy="2242745"/>
          </a:xfrm>
          <a:prstGeom prst="rect">
            <a:avLst/>
          </a:prstGeom>
        </p:spPr>
      </p:pic>
    </p:spTree>
    <p:extLst>
      <p:ext uri="{BB962C8B-B14F-4D97-AF65-F5344CB8AC3E}">
        <p14:creationId xmlns:p14="http://schemas.microsoft.com/office/powerpoint/2010/main" val="16112261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3052" y="0"/>
            <a:ext cx="8597900" cy="1077218"/>
          </a:xfrm>
          <a:prstGeom prst="rect">
            <a:avLst/>
          </a:prstGeom>
        </p:spPr>
        <p:txBody>
          <a:bodyPr wrap="square">
            <a:spAutoFit/>
          </a:bodyPr>
          <a:lstStyle/>
          <a:p>
            <a:pPr algn="ctr"/>
            <a:r>
              <a:rPr lang="en-US" sz="3200" dirty="0" smtClean="0"/>
              <a:t>Earth’s </a:t>
            </a:r>
            <a:r>
              <a:rPr lang="en-US" sz="3200" dirty="0"/>
              <a:t>System Processes Take </a:t>
            </a:r>
            <a:r>
              <a:rPr lang="en-US" sz="3200" dirty="0" smtClean="0"/>
              <a:t>Place</a:t>
            </a:r>
          </a:p>
          <a:p>
            <a:pPr algn="ctr"/>
            <a:r>
              <a:rPr lang="en-US" sz="3200" dirty="0" smtClean="0"/>
              <a:t>on </a:t>
            </a:r>
            <a:r>
              <a:rPr lang="en-US" sz="3200" dirty="0"/>
              <a:t>Both Local and Global </a:t>
            </a:r>
            <a:r>
              <a:rPr lang="en-US" sz="3200" dirty="0" smtClean="0"/>
              <a:t>Scales</a:t>
            </a:r>
          </a:p>
        </p:txBody>
      </p:sp>
      <p:pic>
        <p:nvPicPr>
          <p:cNvPr id="2" name="Picture 1" descr="carbon cycl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4095" y="1049737"/>
            <a:ext cx="7451734" cy="5647986"/>
          </a:xfrm>
          <a:prstGeom prst="rect">
            <a:avLst/>
          </a:prstGeom>
        </p:spPr>
      </p:pic>
    </p:spTree>
    <p:extLst>
      <p:ext uri="{BB962C8B-B14F-4D97-AF65-F5344CB8AC3E}">
        <p14:creationId xmlns:p14="http://schemas.microsoft.com/office/powerpoint/2010/main" val="5000326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bon_aeroso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2610"/>
            <a:ext cx="9144000" cy="4581525"/>
          </a:xfrm>
          <a:prstGeom prst="rect">
            <a:avLst/>
          </a:prstGeom>
        </p:spPr>
      </p:pic>
      <p:sp>
        <p:nvSpPr>
          <p:cNvPr id="3" name="Rectangle 2"/>
          <p:cNvSpPr/>
          <p:nvPr/>
        </p:nvSpPr>
        <p:spPr>
          <a:xfrm>
            <a:off x="273052" y="232463"/>
            <a:ext cx="8597900" cy="646331"/>
          </a:xfrm>
          <a:prstGeom prst="rect">
            <a:avLst/>
          </a:prstGeom>
        </p:spPr>
        <p:txBody>
          <a:bodyPr wrap="square">
            <a:spAutoFit/>
          </a:bodyPr>
          <a:lstStyle/>
          <a:p>
            <a:pPr algn="ctr"/>
            <a:r>
              <a:rPr lang="en-US" sz="3600" dirty="0" smtClean="0"/>
              <a:t>GLOBAL MOVEMENT OF CARBON (green)</a:t>
            </a:r>
          </a:p>
        </p:txBody>
      </p:sp>
      <p:sp>
        <p:nvSpPr>
          <p:cNvPr id="4" name="TextBox 3"/>
          <p:cNvSpPr txBox="1"/>
          <p:nvPr/>
        </p:nvSpPr>
        <p:spPr>
          <a:xfrm>
            <a:off x="8615559" y="5791964"/>
            <a:ext cx="667118" cy="276999"/>
          </a:xfrm>
          <a:prstGeom prst="rect">
            <a:avLst/>
          </a:prstGeom>
          <a:noFill/>
        </p:spPr>
        <p:txBody>
          <a:bodyPr wrap="square" rtlCol="0">
            <a:spAutoFit/>
          </a:bodyPr>
          <a:lstStyle/>
          <a:p>
            <a:r>
              <a:rPr lang="en-US" sz="1200" dirty="0" smtClean="0"/>
              <a:t>NASA</a:t>
            </a:r>
            <a:endParaRPr lang="en-US" sz="1200" dirty="0"/>
          </a:p>
        </p:txBody>
      </p:sp>
    </p:spTree>
    <p:extLst>
      <p:ext uri="{BB962C8B-B14F-4D97-AF65-F5344CB8AC3E}">
        <p14:creationId xmlns:p14="http://schemas.microsoft.com/office/powerpoint/2010/main" val="1264746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mosphere_geo5_201823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5" name="TextBox 4"/>
          <p:cNvSpPr txBox="1"/>
          <p:nvPr/>
        </p:nvSpPr>
        <p:spPr>
          <a:xfrm>
            <a:off x="8655243" y="6413774"/>
            <a:ext cx="667118" cy="276999"/>
          </a:xfrm>
          <a:prstGeom prst="rect">
            <a:avLst/>
          </a:prstGeom>
          <a:noFill/>
        </p:spPr>
        <p:txBody>
          <a:bodyPr wrap="square" rtlCol="0">
            <a:spAutoFit/>
          </a:bodyPr>
          <a:lstStyle/>
          <a:p>
            <a:r>
              <a:rPr lang="en-US" sz="1200" dirty="0" smtClean="0"/>
              <a:t>NASA</a:t>
            </a:r>
            <a:endParaRPr lang="en-US" sz="1200" dirty="0"/>
          </a:p>
        </p:txBody>
      </p:sp>
    </p:spTree>
    <p:extLst>
      <p:ext uri="{BB962C8B-B14F-4D97-AF65-F5344CB8AC3E}">
        <p14:creationId xmlns:p14="http://schemas.microsoft.com/office/powerpoint/2010/main" val="10960606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_data_ml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601" y="0"/>
            <a:ext cx="7504199" cy="5821114"/>
          </a:xfrm>
          <a:prstGeom prst="rect">
            <a:avLst/>
          </a:prstGeom>
        </p:spPr>
      </p:pic>
      <p:sp>
        <p:nvSpPr>
          <p:cNvPr id="3" name="TextBox 2"/>
          <p:cNvSpPr txBox="1"/>
          <p:nvPr/>
        </p:nvSpPr>
        <p:spPr>
          <a:xfrm>
            <a:off x="1105787" y="5855155"/>
            <a:ext cx="7563607" cy="1015663"/>
          </a:xfrm>
          <a:prstGeom prst="rect">
            <a:avLst/>
          </a:prstGeom>
          <a:noFill/>
        </p:spPr>
        <p:txBody>
          <a:bodyPr wrap="square" rtlCol="0">
            <a:spAutoFit/>
          </a:bodyPr>
          <a:lstStyle/>
          <a:p>
            <a:pPr marL="285750" indent="-285750">
              <a:buFont typeface="Arial"/>
              <a:buChar char="•"/>
            </a:pPr>
            <a:r>
              <a:rPr lang="en-US" sz="2000" dirty="0" smtClean="0"/>
              <a:t>Coal burning produces 25% of all of world’s carbon emissions</a:t>
            </a:r>
          </a:p>
          <a:p>
            <a:pPr marL="285750" indent="-285750">
              <a:buFont typeface="Arial"/>
              <a:buChar char="•"/>
            </a:pPr>
            <a:r>
              <a:rPr lang="en-US" sz="2000" dirty="0" smtClean="0"/>
              <a:t>In 2015</a:t>
            </a:r>
            <a:r>
              <a:rPr lang="en-US" sz="2000" dirty="0"/>
              <a:t>, 5.2 million acres burned in Alaska </a:t>
            </a:r>
            <a:r>
              <a:rPr lang="en-US" sz="2000" dirty="0" smtClean="0"/>
              <a:t>alone</a:t>
            </a:r>
          </a:p>
          <a:p>
            <a:pPr marL="285750" indent="-285750">
              <a:buFont typeface="Arial"/>
              <a:buChar char="•"/>
            </a:pPr>
            <a:r>
              <a:rPr lang="en-US" sz="2000" dirty="0" smtClean="0"/>
              <a:t>Projection:  2 billion passenger vehicles on the roads by 2055</a:t>
            </a:r>
            <a:endParaRPr lang="en-US" sz="2000" dirty="0"/>
          </a:p>
        </p:txBody>
      </p:sp>
    </p:spTree>
    <p:extLst>
      <p:ext uri="{BB962C8B-B14F-4D97-AF65-F5344CB8AC3E}">
        <p14:creationId xmlns:p14="http://schemas.microsoft.com/office/powerpoint/2010/main" val="23789380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6"/>
          <p:cNvSpPr txBox="1">
            <a:spLocks/>
          </p:cNvSpPr>
          <p:nvPr/>
        </p:nvSpPr>
        <p:spPr>
          <a:xfrm>
            <a:off x="392475" y="3536480"/>
            <a:ext cx="8229601"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70331">
              <a:defRPr sz="3564"/>
            </a:pPr>
            <a:r>
              <a:rPr lang="en-US" sz="4800" dirty="0" smtClean="0"/>
              <a:t>Anybody planning to save some green in the environment?</a:t>
            </a:r>
            <a:endParaRPr lang="en-US" sz="4800" dirty="0"/>
          </a:p>
        </p:txBody>
      </p:sp>
      <p:pic>
        <p:nvPicPr>
          <p:cNvPr id="3" name="Picture 2" descr="air.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0754" y="518850"/>
            <a:ext cx="5062976" cy="2689187"/>
          </a:xfrm>
          <a:prstGeom prst="rect">
            <a:avLst/>
          </a:prstGeom>
        </p:spPr>
      </p:pic>
      <p:pic>
        <p:nvPicPr>
          <p:cNvPr id="4" name="Picture 3" descr="planet 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477" y="4679480"/>
            <a:ext cx="1984352" cy="2014571"/>
          </a:xfrm>
          <a:prstGeom prst="rect">
            <a:avLst/>
          </a:prstGeom>
        </p:spPr>
      </p:pic>
    </p:spTree>
    <p:extLst>
      <p:ext uri="{BB962C8B-B14F-4D97-AF65-F5344CB8AC3E}">
        <p14:creationId xmlns:p14="http://schemas.microsoft.com/office/powerpoint/2010/main" val="1028908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1402109" y="1016769"/>
            <a:ext cx="6377214" cy="11430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algn="ctr"/>
            <a:r>
              <a:rPr lang="en-US" sz="4400" dirty="0" smtClean="0">
                <a:solidFill>
                  <a:srgbClr val="F6BF69"/>
                </a:solidFill>
                <a:effectLst>
                  <a:outerShdw blurRad="38100" dist="38100" dir="2700000" algn="tl">
                    <a:srgbClr val="000000"/>
                  </a:outerShdw>
                </a:effectLst>
              </a:rPr>
              <a:t>TURNBULL NATIONAL WILDLIFE REFUGE</a:t>
            </a:r>
          </a:p>
          <a:p>
            <a:pPr algn="ctr"/>
            <a:r>
              <a:rPr lang="en-US" sz="2800" dirty="0" smtClean="0">
                <a:solidFill>
                  <a:srgbClr val="F6BF69"/>
                </a:solidFill>
                <a:effectLst>
                  <a:outerShdw blurRad="38100" dist="38100" dir="2700000" algn="tl">
                    <a:srgbClr val="000000"/>
                  </a:outerShdw>
                </a:effectLst>
              </a:rPr>
              <a:t>Cheney, Washington</a:t>
            </a:r>
            <a:endParaRPr lang="en-US" sz="2400" dirty="0" smtClean="0">
              <a:solidFill>
                <a:srgbClr val="F6BF69"/>
              </a:solidFill>
              <a:effectLst>
                <a:outerShdw blurRad="38100" dist="38100" dir="2700000" algn="tl">
                  <a:srgbClr val="000000"/>
                </a:outerShdw>
              </a:effectLst>
            </a:endParaRPr>
          </a:p>
        </p:txBody>
      </p:sp>
      <p:pic>
        <p:nvPicPr>
          <p:cNvPr id="4" name="Picture 3" descr="Turnbull-512x219-aerial-ph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8685" y="2605923"/>
            <a:ext cx="5417213" cy="2319244"/>
          </a:xfrm>
          <a:prstGeom prst="rect">
            <a:avLst/>
          </a:prstGeom>
        </p:spPr>
      </p:pic>
      <p:sp>
        <p:nvSpPr>
          <p:cNvPr id="13" name="Title 1"/>
          <p:cNvSpPr txBox="1">
            <a:spLocks/>
          </p:cNvSpPr>
          <p:nvPr/>
        </p:nvSpPr>
        <p:spPr bwMode="auto">
          <a:xfrm>
            <a:off x="0" y="5276231"/>
            <a:ext cx="9144000" cy="11430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algn="ctr"/>
            <a:r>
              <a:rPr lang="en-US" sz="4400" dirty="0" smtClean="0">
                <a:solidFill>
                  <a:srgbClr val="F6BF69"/>
                </a:solidFill>
                <a:effectLst>
                  <a:outerShdw blurRad="38100" dist="38100" dir="2700000" algn="tl">
                    <a:srgbClr val="000000"/>
                  </a:outerShdw>
                </a:effectLst>
              </a:rPr>
              <a:t>Interesting Management Strategy. . .</a:t>
            </a:r>
            <a:endParaRPr lang="en-US" sz="4400" dirty="0">
              <a:solidFill>
                <a:srgbClr val="F6BF69"/>
              </a:solidFill>
              <a:effectLst>
                <a:outerShdw blurRad="38100" dist="38100" dir="2700000" algn="tl">
                  <a:srgbClr val="000000"/>
                </a:outerShdw>
              </a:effectLst>
            </a:endParaRPr>
          </a:p>
          <a:p>
            <a:pPr algn="ctr"/>
            <a:endParaRPr lang="en-US" sz="4400" dirty="0">
              <a:solidFill>
                <a:srgbClr val="F6BF69"/>
              </a:solidFill>
              <a:effectLst>
                <a:outerShdw blurRad="38100" dist="38100" dir="2700000" algn="tl">
                  <a:srgbClr val="000000"/>
                </a:outerShdw>
              </a:effectLst>
            </a:endParaRPr>
          </a:p>
        </p:txBody>
      </p:sp>
    </p:spTree>
    <p:extLst>
      <p:ext uri="{BB962C8B-B14F-4D97-AF65-F5344CB8AC3E}">
        <p14:creationId xmlns:p14="http://schemas.microsoft.com/office/powerpoint/2010/main" val="2549574513"/>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icture 0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1200" y="3757613"/>
            <a:ext cx="3657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aerialmcdo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367" y="639763"/>
            <a:ext cx="3657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pothole"/>
          <p:cNvPicPr>
            <a:picLocks noChangeAspect="1" noChangeArrowheads="1"/>
          </p:cNvPicPr>
          <p:nvPr/>
        </p:nvPicPr>
        <p:blipFill>
          <a:blip r:embed="rId5">
            <a:lum contrast="6000"/>
            <a:extLst>
              <a:ext uri="{28A0092B-C50C-407E-A947-70E740481C1C}">
                <a14:useLocalDpi xmlns:a14="http://schemas.microsoft.com/office/drawing/2010/main"/>
              </a:ext>
            </a:extLst>
          </a:blip>
          <a:srcRect/>
          <a:stretch>
            <a:fillRect/>
          </a:stretch>
        </p:blipFill>
        <p:spPr bwMode="auto">
          <a:xfrm>
            <a:off x="4759680" y="620724"/>
            <a:ext cx="372533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Picture 00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775202" y="3757617"/>
            <a:ext cx="3725333" cy="254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0487" y="731440"/>
            <a:ext cx="3657600" cy="990600"/>
          </a:xfrm>
        </p:spPr>
        <p:txBody>
          <a:bodyPr/>
          <a:lstStyle/>
          <a:p>
            <a:pPr eaLnBrk="1" hangingPunct="1"/>
            <a:r>
              <a:rPr lang="en-US" sz="2800" dirty="0">
                <a:latin typeface="Times New Roman" charset="0"/>
              </a:rPr>
              <a:t>Deep Lakes </a:t>
            </a:r>
            <a:r>
              <a:rPr lang="en-US" sz="2800" dirty="0" smtClean="0">
                <a:latin typeface="Times New Roman" charset="0"/>
              </a:rPr>
              <a:t>/ Sloughs</a:t>
            </a:r>
            <a:endParaRPr lang="en-US" sz="2800" dirty="0">
              <a:latin typeface="Times New Roman" charset="0"/>
            </a:endParaRPr>
          </a:p>
        </p:txBody>
      </p:sp>
      <p:sp>
        <p:nvSpPr>
          <p:cNvPr id="7" name="Title 1"/>
          <p:cNvSpPr txBox="1">
            <a:spLocks/>
          </p:cNvSpPr>
          <p:nvPr/>
        </p:nvSpPr>
        <p:spPr bwMode="auto">
          <a:xfrm>
            <a:off x="4607278" y="906463"/>
            <a:ext cx="3962400" cy="671512"/>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algn="ctr" defTabSz="914400" eaLnBrk="0" fontAlgn="base" hangingPunct="0">
              <a:spcBef>
                <a:spcPct val="0"/>
              </a:spcBef>
              <a:spcAft>
                <a:spcPct val="0"/>
              </a:spcAft>
            </a:pPr>
            <a:r>
              <a:rPr lang="en-US" sz="2800" smtClean="0">
                <a:solidFill>
                  <a:srgbClr val="F6BF69"/>
                </a:solidFill>
                <a:effectLst>
                  <a:outerShdw blurRad="38100" dist="38100" dir="2700000" algn="tl">
                    <a:srgbClr val="000000"/>
                  </a:outerShdw>
                </a:effectLst>
              </a:rPr>
              <a:t>Potholes</a:t>
            </a:r>
          </a:p>
        </p:txBody>
      </p:sp>
      <p:sp>
        <p:nvSpPr>
          <p:cNvPr id="9" name="Title 1"/>
          <p:cNvSpPr txBox="1">
            <a:spLocks/>
          </p:cNvSpPr>
          <p:nvPr/>
        </p:nvSpPr>
        <p:spPr bwMode="auto">
          <a:xfrm>
            <a:off x="723900" y="3773488"/>
            <a:ext cx="3657600" cy="9906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algn="ctr" defTabSz="914400" eaLnBrk="0" fontAlgn="base" hangingPunct="0">
              <a:spcBef>
                <a:spcPct val="0"/>
              </a:spcBef>
              <a:spcAft>
                <a:spcPct val="0"/>
              </a:spcAft>
            </a:pPr>
            <a:r>
              <a:rPr lang="en-US" sz="2800" smtClean="0">
                <a:solidFill>
                  <a:srgbClr val="F6BF69"/>
                </a:solidFill>
                <a:effectLst>
                  <a:outerShdw blurRad="38100" dist="38100" dir="2700000" algn="tl">
                    <a:srgbClr val="000000"/>
                  </a:outerShdw>
                </a:effectLst>
              </a:rPr>
              <a:t>Vernal Pools</a:t>
            </a:r>
          </a:p>
        </p:txBody>
      </p:sp>
      <p:sp>
        <p:nvSpPr>
          <p:cNvPr id="10" name="Title 1"/>
          <p:cNvSpPr txBox="1">
            <a:spLocks/>
          </p:cNvSpPr>
          <p:nvPr/>
        </p:nvSpPr>
        <p:spPr bwMode="auto">
          <a:xfrm>
            <a:off x="4855634" y="3773269"/>
            <a:ext cx="3657600" cy="9906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algn="ctr" defTabSz="914400" eaLnBrk="0" fontAlgn="base" hangingPunct="0">
              <a:spcBef>
                <a:spcPct val="0"/>
              </a:spcBef>
              <a:spcAft>
                <a:spcPct val="0"/>
              </a:spcAft>
            </a:pPr>
            <a:r>
              <a:rPr lang="en-US" sz="2800" dirty="0" smtClean="0">
                <a:solidFill>
                  <a:srgbClr val="F6BF69"/>
                </a:solidFill>
                <a:effectLst>
                  <a:outerShdw blurRad="38100" dist="38100" dir="2700000" algn="tl">
                    <a:srgbClr val="000000"/>
                  </a:outerShdw>
                </a:effectLst>
              </a:rPr>
              <a:t>Altered Wetlands </a:t>
            </a:r>
          </a:p>
        </p:txBody>
      </p:sp>
      <p:sp>
        <p:nvSpPr>
          <p:cNvPr id="11" name="Title 1"/>
          <p:cNvSpPr txBox="1">
            <a:spLocks/>
          </p:cNvSpPr>
          <p:nvPr/>
        </p:nvSpPr>
        <p:spPr bwMode="auto">
          <a:xfrm>
            <a:off x="1061095" y="-333435"/>
            <a:ext cx="2406139" cy="11430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eaLnBrk="1" hangingPunct="1"/>
            <a:r>
              <a:rPr kumimoji="0" lang="en-US" sz="4400" dirty="0" smtClean="0">
                <a:solidFill>
                  <a:srgbClr val="F6BF69"/>
                </a:solidFill>
                <a:effectLst>
                  <a:outerShdw blurRad="38100" dist="38100" dir="2700000" algn="tl">
                    <a:srgbClr val="000000"/>
                  </a:outerShdw>
                </a:effectLst>
              </a:rPr>
              <a:t>Wetlands</a:t>
            </a:r>
            <a:endParaRPr kumimoji="0" lang="en-US" sz="4400" dirty="0">
              <a:solidFill>
                <a:srgbClr val="F6BF69"/>
              </a:solidFill>
              <a:effectLst>
                <a:outerShdw blurRad="38100" dist="38100" dir="2700000" algn="tl">
                  <a:srgbClr val="000000"/>
                </a:outerShdw>
              </a:effectLst>
            </a:endParaRPr>
          </a:p>
        </p:txBody>
      </p:sp>
    </p:spTree>
    <p:extLst>
      <p:ext uri="{BB962C8B-B14F-4D97-AF65-F5344CB8AC3E}">
        <p14:creationId xmlns:p14="http://schemas.microsoft.com/office/powerpoint/2010/main" val="1241446756"/>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66800" y="876300"/>
            <a:ext cx="7772400" cy="1143000"/>
          </a:xfrm>
          <a:prstGeom prst="rect">
            <a:avLst/>
          </a:prstGeom>
          <a:noFill/>
          <a:ln w="9525">
            <a:noFill/>
            <a:miter lim="800000"/>
            <a:headEnd/>
            <a:tailEnd/>
          </a:ln>
          <a:effectLst/>
        </p:spPr>
        <p:txBody>
          <a:bodyPr lIns="90475" tIns="44444" rIns="90475" bIns="44444" anchor="ctr"/>
          <a:lstStyle>
            <a:lvl1pPr>
              <a:defRPr sz="3200">
                <a:solidFill>
                  <a:srgbClr val="EFF18B"/>
                </a:solidFill>
                <a:latin typeface="Times New Roman" charset="0"/>
                <a:ea typeface="ＭＳ Ｐゴシック" charset="0"/>
              </a:defRPr>
            </a:lvl1pPr>
            <a:lvl2pPr>
              <a:defRPr sz="3200">
                <a:solidFill>
                  <a:schemeClr val="bg1"/>
                </a:solidFill>
                <a:latin typeface="Times New Roman" charset="0"/>
                <a:ea typeface="ＭＳ Ｐゴシック" charset="0"/>
              </a:defRPr>
            </a:lvl2pPr>
            <a:lvl3pPr>
              <a:defRPr sz="2400">
                <a:solidFill>
                  <a:srgbClr val="A50021"/>
                </a:solidFill>
                <a:latin typeface="Times New Roman" charset="0"/>
                <a:ea typeface="ＭＳ Ｐゴシック" charset="0"/>
              </a:defRPr>
            </a:lvl3pPr>
            <a:lvl4pPr>
              <a:defRPr sz="2000">
                <a:solidFill>
                  <a:srgbClr val="EFF18B"/>
                </a:solidFill>
                <a:latin typeface="Times New Roman" charset="0"/>
                <a:ea typeface="ＭＳ Ｐゴシック" charset="0"/>
              </a:defRPr>
            </a:lvl4pPr>
            <a:lvl5pPr>
              <a:defRPr sz="2000">
                <a:solidFill>
                  <a:schemeClr val="bg1"/>
                </a:solidFill>
                <a:latin typeface="Times New Roman" charset="0"/>
                <a:ea typeface="ＭＳ Ｐゴシック" charset="0"/>
              </a:defRPr>
            </a:lvl5pPr>
            <a:lvl6pPr eaLnBrk="0" hangingPunct="0">
              <a:defRPr sz="2000">
                <a:solidFill>
                  <a:schemeClr val="bg1"/>
                </a:solidFill>
                <a:latin typeface="Times New Roman" charset="0"/>
                <a:ea typeface="ＭＳ Ｐゴシック" charset="0"/>
              </a:defRPr>
            </a:lvl6pPr>
            <a:lvl7pPr eaLnBrk="0" hangingPunct="0">
              <a:defRPr sz="2000">
                <a:solidFill>
                  <a:schemeClr val="bg1"/>
                </a:solidFill>
                <a:latin typeface="Times New Roman" charset="0"/>
                <a:ea typeface="ＭＳ Ｐゴシック" charset="0"/>
              </a:defRPr>
            </a:lvl7pPr>
            <a:lvl8pPr eaLnBrk="0" hangingPunct="0">
              <a:defRPr sz="2000">
                <a:solidFill>
                  <a:schemeClr val="bg1"/>
                </a:solidFill>
                <a:latin typeface="Times New Roman" charset="0"/>
                <a:ea typeface="ＭＳ Ｐゴシック" charset="0"/>
              </a:defRPr>
            </a:lvl8pPr>
            <a:lvl9pPr eaLnBrk="0" hangingPunct="0">
              <a:defRPr sz="2000">
                <a:solidFill>
                  <a:schemeClr val="bg1"/>
                </a:solidFill>
                <a:latin typeface="Times New Roman" charset="0"/>
                <a:ea typeface="ＭＳ Ｐゴシック" charset="0"/>
              </a:defRPr>
            </a:lvl9pPr>
          </a:lstStyle>
          <a:p>
            <a:pPr eaLnBrk="1" hangingPunct="1"/>
            <a:r>
              <a:rPr kumimoji="0" lang="en-US" sz="4400" dirty="0" smtClean="0">
                <a:solidFill>
                  <a:srgbClr val="F6BF69"/>
                </a:solidFill>
                <a:effectLst>
                  <a:outerShdw blurRad="38100" dist="38100" dir="2700000" algn="tl">
                    <a:srgbClr val="000000"/>
                  </a:outerShdw>
                </a:effectLst>
              </a:rPr>
              <a:t>Wetland Non</a:t>
            </a:r>
            <a:r>
              <a:rPr kumimoji="0" lang="en-US" sz="4400" dirty="0">
                <a:solidFill>
                  <a:srgbClr val="F6BF69"/>
                </a:solidFill>
                <a:effectLst>
                  <a:outerShdw blurRad="38100" dist="38100" dir="2700000" algn="tl">
                    <a:srgbClr val="000000"/>
                  </a:outerShdw>
                </a:effectLst>
              </a:rPr>
              <a:t>-climate Stressors</a:t>
            </a:r>
          </a:p>
        </p:txBody>
      </p:sp>
      <p:sp>
        <p:nvSpPr>
          <p:cNvPr id="7" name="Content Placeholder 2"/>
          <p:cNvSpPr txBox="1">
            <a:spLocks/>
          </p:cNvSpPr>
          <p:nvPr/>
        </p:nvSpPr>
        <p:spPr bwMode="auto">
          <a:xfrm>
            <a:off x="440270" y="2057400"/>
            <a:ext cx="8170333" cy="3276600"/>
          </a:xfrm>
          <a:prstGeom prst="rect">
            <a:avLst/>
          </a:prstGeom>
          <a:noFill/>
          <a:ln w="9525">
            <a:noFill/>
            <a:miter lim="800000"/>
            <a:headEnd/>
            <a:tailEnd/>
          </a:ln>
          <a:effectLst/>
        </p:spPr>
        <p:txBody>
          <a:bodyPr lIns="90475" tIns="44444" rIns="90475" bIns="44444"/>
          <a:lstStyle>
            <a:lvl1pPr marL="457200" indent="-457200" algn="l">
              <a:spcBef>
                <a:spcPct val="20000"/>
              </a:spcBef>
              <a:buChar char="•"/>
              <a:defRPr sz="3200">
                <a:solidFill>
                  <a:srgbClr val="EFF18B"/>
                </a:solidFill>
                <a:latin typeface="Times New Roman" pitchFamily="18" charset="0"/>
              </a:defRPr>
            </a:lvl1pPr>
            <a:lvl2pPr algn="l">
              <a:spcBef>
                <a:spcPct val="20000"/>
              </a:spcBef>
              <a:buChar char="–"/>
              <a:defRPr sz="3200">
                <a:solidFill>
                  <a:schemeClr val="bg1"/>
                </a:solidFill>
                <a:latin typeface="Times New Roman" pitchFamily="18" charset="0"/>
              </a:defRPr>
            </a:lvl2pPr>
            <a:lvl3pPr algn="l">
              <a:spcBef>
                <a:spcPct val="20000"/>
              </a:spcBef>
              <a:buChar char="•"/>
              <a:defRPr sz="2400">
                <a:solidFill>
                  <a:srgbClr val="A50021"/>
                </a:solidFill>
                <a:latin typeface="Times New Roman" pitchFamily="18" charset="0"/>
              </a:defRPr>
            </a:lvl3pPr>
            <a:lvl4pPr algn="l">
              <a:spcBef>
                <a:spcPct val="20000"/>
              </a:spcBef>
              <a:buChar char="–"/>
              <a:defRPr sz="2000">
                <a:solidFill>
                  <a:srgbClr val="EFF18B"/>
                </a:solidFill>
                <a:latin typeface="Times New Roman" pitchFamily="18" charset="0"/>
              </a:defRPr>
            </a:lvl4pPr>
            <a:lvl5pPr algn="l">
              <a:spcBef>
                <a:spcPct val="20000"/>
              </a:spcBef>
              <a:buChar char="»"/>
              <a:defRPr sz="2000">
                <a:solidFill>
                  <a:schemeClr val="bg1"/>
                </a:solidFill>
                <a:latin typeface="Times New Roman" pitchFamily="18" charset="0"/>
              </a:defRPr>
            </a:lvl5pPr>
            <a:lvl6pPr fontAlgn="base">
              <a:spcBef>
                <a:spcPct val="20000"/>
              </a:spcBef>
              <a:spcAft>
                <a:spcPct val="0"/>
              </a:spcAft>
              <a:buChar char="»"/>
              <a:defRPr sz="2000">
                <a:solidFill>
                  <a:schemeClr val="bg1"/>
                </a:solidFill>
                <a:latin typeface="Times New Roman" pitchFamily="18" charset="0"/>
              </a:defRPr>
            </a:lvl6pPr>
            <a:lvl7pPr fontAlgn="base">
              <a:spcBef>
                <a:spcPct val="20000"/>
              </a:spcBef>
              <a:spcAft>
                <a:spcPct val="0"/>
              </a:spcAft>
              <a:buChar char="»"/>
              <a:defRPr sz="2000">
                <a:solidFill>
                  <a:schemeClr val="bg1"/>
                </a:solidFill>
                <a:latin typeface="Times New Roman" pitchFamily="18" charset="0"/>
              </a:defRPr>
            </a:lvl7pPr>
            <a:lvl8pPr fontAlgn="base">
              <a:spcBef>
                <a:spcPct val="20000"/>
              </a:spcBef>
              <a:spcAft>
                <a:spcPct val="0"/>
              </a:spcAft>
              <a:buChar char="»"/>
              <a:defRPr sz="2000">
                <a:solidFill>
                  <a:schemeClr val="bg1"/>
                </a:solidFill>
                <a:latin typeface="Times New Roman" pitchFamily="18" charset="0"/>
              </a:defRPr>
            </a:lvl8pPr>
            <a:lvl9pPr fontAlgn="base">
              <a:spcBef>
                <a:spcPct val="20000"/>
              </a:spcBef>
              <a:spcAft>
                <a:spcPct val="0"/>
              </a:spcAft>
              <a:buChar char="»"/>
              <a:defRPr sz="2000">
                <a:solidFill>
                  <a:schemeClr val="bg1"/>
                </a:solidFill>
                <a:latin typeface="Times New Roman" pitchFamily="18" charset="0"/>
              </a:defRPr>
            </a:lvl9pPr>
          </a:lstStyle>
          <a:p>
            <a:pPr eaLnBrk="1" hangingPunct="1">
              <a:lnSpc>
                <a:spcPct val="70000"/>
              </a:lnSpc>
              <a:defRPr/>
            </a:pPr>
            <a:r>
              <a:rPr lang="en-US" altLang="en-US" sz="4000" dirty="0">
                <a:effectLst>
                  <a:outerShdw blurRad="38100" dist="38100" dir="2700000" algn="tl">
                    <a:srgbClr val="000000"/>
                  </a:outerShdw>
                </a:effectLst>
              </a:rPr>
              <a:t>P</a:t>
            </a:r>
            <a:r>
              <a:rPr kumimoji="0" lang="en-US" altLang="en-US" sz="4000" dirty="0" smtClean="0">
                <a:effectLst>
                  <a:outerShdw blurRad="38100" dist="38100" dir="2700000" algn="tl">
                    <a:srgbClr val="000000"/>
                  </a:outerShdw>
                </a:effectLst>
                <a:ea typeface="+mn-ea"/>
              </a:rPr>
              <a:t>ollution</a:t>
            </a:r>
          </a:p>
          <a:p>
            <a:pPr eaLnBrk="1" hangingPunct="1">
              <a:lnSpc>
                <a:spcPct val="70000"/>
              </a:lnSpc>
              <a:defRPr/>
            </a:pPr>
            <a:r>
              <a:rPr kumimoji="0" lang="en-US" altLang="en-US" sz="4000" dirty="0" smtClean="0">
                <a:effectLst>
                  <a:outerShdw blurRad="38100" dist="38100" dir="2700000" algn="tl">
                    <a:srgbClr val="000000"/>
                  </a:outerShdw>
                </a:effectLst>
                <a:ea typeface="+mn-ea"/>
              </a:rPr>
              <a:t>Invasion by exotic plant and animal species</a:t>
            </a:r>
          </a:p>
          <a:p>
            <a:pPr eaLnBrk="1" hangingPunct="1">
              <a:lnSpc>
                <a:spcPct val="70000"/>
              </a:lnSpc>
              <a:defRPr/>
            </a:pPr>
            <a:r>
              <a:rPr kumimoji="0" lang="en-US" altLang="en-US" sz="4000" dirty="0" smtClean="0">
                <a:effectLst>
                  <a:outerShdw blurRad="38100" dist="38100" dir="2700000" algn="tl">
                    <a:srgbClr val="000000"/>
                  </a:outerShdw>
                </a:effectLst>
                <a:ea typeface="+mn-ea"/>
              </a:rPr>
              <a:t>Reduced watershed yield as a result of greater conifer forest cover</a:t>
            </a:r>
          </a:p>
          <a:p>
            <a:pPr marL="0" indent="0" algn="ctr">
              <a:lnSpc>
                <a:spcPct val="70000"/>
              </a:lnSpc>
              <a:buNone/>
              <a:defRPr/>
            </a:pPr>
            <a:endParaRPr lang="en-US" sz="4000" dirty="0" smtClean="0">
              <a:solidFill>
                <a:srgbClr val="FFCC66"/>
              </a:solidFill>
              <a:latin typeface="Times New Roman" charset="0"/>
            </a:endParaRPr>
          </a:p>
          <a:p>
            <a:pPr marL="0" indent="0" algn="ctr">
              <a:lnSpc>
                <a:spcPct val="70000"/>
              </a:lnSpc>
              <a:buNone/>
              <a:defRPr/>
            </a:pPr>
            <a:r>
              <a:rPr lang="en-US" sz="4000" dirty="0" smtClean="0">
                <a:solidFill>
                  <a:srgbClr val="FFCC66"/>
                </a:solidFill>
                <a:latin typeface="Times New Roman" charset="0"/>
              </a:rPr>
              <a:t>Wetland Management Practices</a:t>
            </a:r>
            <a:endParaRPr kumimoji="0" lang="en-US" altLang="en-US" sz="4000" dirty="0" smtClean="0">
              <a:solidFill>
                <a:srgbClr val="FFCC66"/>
              </a:solidFill>
              <a:effectLst>
                <a:outerShdw blurRad="38100" dist="38100" dir="2700000" algn="tl">
                  <a:srgbClr val="000000"/>
                </a:outerShdw>
              </a:effectLst>
            </a:endParaRPr>
          </a:p>
          <a:p>
            <a:pPr algn="ctr" eaLnBrk="1" hangingPunct="1">
              <a:buFontTx/>
              <a:buNone/>
              <a:defRPr/>
            </a:pPr>
            <a:endParaRPr kumimoji="0" lang="en-US" altLang="en-US" dirty="0" smtClean="0">
              <a:effectLst>
                <a:outerShdw blurRad="38100" dist="38100" dir="2700000" algn="tl">
                  <a:srgbClr val="000000"/>
                </a:outerShdw>
              </a:effectLst>
              <a:ea typeface="+mn-ea"/>
            </a:endParaRPr>
          </a:p>
          <a:p>
            <a:pPr algn="ctr" eaLnBrk="1" hangingPunct="1">
              <a:buFontTx/>
              <a:buNone/>
              <a:defRPr/>
            </a:pPr>
            <a:endParaRPr kumimoji="0" lang="en-US" altLang="en-US" dirty="0" smtClean="0">
              <a:effectLst>
                <a:outerShdw blurRad="38100" dist="38100" dir="2700000" algn="tl">
                  <a:srgbClr val="000000"/>
                </a:outerShdw>
              </a:effectLst>
              <a:ea typeface="+mn-ea"/>
            </a:endParaRPr>
          </a:p>
        </p:txBody>
      </p:sp>
    </p:spTree>
    <p:extLst>
      <p:ext uri="{BB962C8B-B14F-4D97-AF65-F5344CB8AC3E}">
        <p14:creationId xmlns:p14="http://schemas.microsoft.com/office/powerpoint/2010/main" val="2984415225"/>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sfwsppt">
  <a:themeElements>
    <a:clrScheme name="whmrv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hmrv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mrv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mrv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mrv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mrv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mrv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mrv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mrv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13407</TotalTime>
  <Words>422</Words>
  <Application>Microsoft Macintosh PowerPoint</Application>
  <PresentationFormat>On-screen Show (4:3)</PresentationFormat>
  <Paragraphs>53</Paragraphs>
  <Slides>13</Slides>
  <Notes>6</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16" baseType="lpstr">
      <vt:lpstr>1_Office Theme</vt:lpstr>
      <vt:lpstr>usfwsppt</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Lakes / Sloughs</vt:lpstr>
      <vt:lpstr>PowerPoint Presentation</vt:lpstr>
      <vt:lpstr>What’s Interesting?    Wetland Planning and Managing  for Expected Climate Changes  </vt:lpstr>
      <vt:lpstr>PowerPoint Presentation</vt:lpstr>
      <vt:lpstr>Long-term Adaptation Strategies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Jungbluth</dc:creator>
  <cp:lastModifiedBy>A Jungbluth</cp:lastModifiedBy>
  <cp:revision>301</cp:revision>
  <dcterms:created xsi:type="dcterms:W3CDTF">2018-01-13T03:52:41Z</dcterms:created>
  <dcterms:modified xsi:type="dcterms:W3CDTF">2018-10-01T01:36:58Z</dcterms:modified>
</cp:coreProperties>
</file>