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5"/>
  </p:notesMasterIdLst>
  <p:sldIdLst>
    <p:sldId id="434" r:id="rId2"/>
    <p:sldId id="458" r:id="rId3"/>
    <p:sldId id="459" r:id="rId4"/>
    <p:sldId id="435" r:id="rId5"/>
    <p:sldId id="470" r:id="rId6"/>
    <p:sldId id="502" r:id="rId7"/>
    <p:sldId id="501" r:id="rId8"/>
    <p:sldId id="432" r:id="rId9"/>
    <p:sldId id="512" r:id="rId10"/>
    <p:sldId id="319" r:id="rId11"/>
    <p:sldId id="322" r:id="rId12"/>
    <p:sldId id="361" r:id="rId13"/>
    <p:sldId id="321" r:id="rId14"/>
    <p:sldId id="266" r:id="rId15"/>
    <p:sldId id="491" r:id="rId16"/>
    <p:sldId id="471" r:id="rId17"/>
    <p:sldId id="492" r:id="rId18"/>
    <p:sldId id="542" r:id="rId19"/>
    <p:sldId id="472" r:id="rId20"/>
    <p:sldId id="364" r:id="rId21"/>
    <p:sldId id="359" r:id="rId22"/>
    <p:sldId id="388" r:id="rId23"/>
    <p:sldId id="328" r:id="rId24"/>
    <p:sldId id="363" r:id="rId25"/>
    <p:sldId id="331" r:id="rId26"/>
    <p:sldId id="318" r:id="rId27"/>
    <p:sldId id="378" r:id="rId28"/>
    <p:sldId id="370" r:id="rId29"/>
    <p:sldId id="509" r:id="rId30"/>
    <p:sldId id="362" r:id="rId31"/>
    <p:sldId id="426" r:id="rId32"/>
    <p:sldId id="460" r:id="rId33"/>
    <p:sldId id="461" r:id="rId3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66"/>
    <a:srgbClr val="BA9E7D"/>
    <a:srgbClr val="C4D6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9653" autoAdjust="0"/>
  </p:normalViewPr>
  <p:slideViewPr>
    <p:cSldViewPr snapToGrid="0" snapToObjects="1">
      <p:cViewPr varScale="1">
        <p:scale>
          <a:sx n="106" d="100"/>
          <a:sy n="106" d="100"/>
        </p:scale>
        <p:origin x="-154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5" d="100"/>
        <a:sy n="145" d="100"/>
      </p:scale>
      <p:origin x="0" y="3580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notesMaster" Target="notesMasters/notesMaster1.xml"/><Relationship Id="rId36" Type="http://schemas.openxmlformats.org/officeDocument/2006/relationships/printerSettings" Target="printerSettings/printerSettings1.bin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esProps" Target="presProps.xml"/><Relationship Id="rId38" Type="http://schemas.openxmlformats.org/officeDocument/2006/relationships/viewProps" Target="viewProps.xml"/><Relationship Id="rId39" Type="http://schemas.openxmlformats.org/officeDocument/2006/relationships/theme" Target="theme/theme1.xml"/><Relationship Id="rId4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A4E37D-57FE-FA49-A695-A0359023818A}" type="datetimeFigureOut">
              <a:rPr lang="en-US" smtClean="0"/>
              <a:t>9/30/18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31505F-1BD9-2544-A4B9-2D2FFBEB68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7489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150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24724B7-5534-2647-8474-D0128FB03A06}" type="slidenum">
              <a:rPr lang="en-US" sz="1200">
                <a:latin typeface="Calibri" charset="0"/>
              </a:rPr>
              <a:pPr eaLnBrk="1" hangingPunct="1"/>
              <a:t>9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3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34297-966C-7841-B26E-9EDDE62A47C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9/30/18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2DEC5-87C7-2848-B2BA-F8E4CB41A5E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868669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34297-966C-7841-B26E-9EDDE62A47C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9/30/18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2DEC5-87C7-2848-B2BA-F8E4CB41A5E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818877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6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6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34297-966C-7841-B26E-9EDDE62A47C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9/30/18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2DEC5-87C7-2848-B2BA-F8E4CB41A5E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91861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34297-966C-7841-B26E-9EDDE62A47C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9/30/18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2DEC5-87C7-2848-B2BA-F8E4CB41A5E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468714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34297-966C-7841-B26E-9EDDE62A47C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9/30/18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2DEC5-87C7-2848-B2BA-F8E4CB41A5E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647645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34297-966C-7841-B26E-9EDDE62A47C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9/30/18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2DEC5-87C7-2848-B2BA-F8E4CB41A5E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666926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34297-966C-7841-B26E-9EDDE62A47C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9/30/18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2DEC5-87C7-2848-B2BA-F8E4CB41A5E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299426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34297-966C-7841-B26E-9EDDE62A47C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9/30/18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2DEC5-87C7-2848-B2BA-F8E4CB41A5E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180999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34297-966C-7841-B26E-9EDDE62A47C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9/30/18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2DEC5-87C7-2848-B2BA-F8E4CB41A5E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77842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34297-966C-7841-B26E-9EDDE62A47C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9/30/18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2DEC5-87C7-2848-B2BA-F8E4CB41A5E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400062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34297-966C-7841-B26E-9EDDE62A47C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9/30/18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2DEC5-87C7-2848-B2BA-F8E4CB41A5E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783448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134297-966C-7841-B26E-9EDDE62A47C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9/30/18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D2DEC5-87C7-2848-B2BA-F8E4CB41A5E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93882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eg"/><Relationship Id="rId3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eg"/><Relationship Id="rId3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jpeg"/><Relationship Id="rId3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jpg"/><Relationship Id="rId3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jpeg"/><Relationship Id="rId3" Type="http://schemas.openxmlformats.org/officeDocument/2006/relationships/image" Target="../media/image22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4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2" Type="http://schemas.openxmlformats.org/officeDocument/2006/relationships/hyperlink" Target="https://www.meted.ucar.edu/broadcastmet/climate/media/flash/warming_projection.swf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jpg"/><Relationship Id="rId3" Type="http://schemas.openxmlformats.org/officeDocument/2006/relationships/image" Target="../media/image29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jp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eg"/><Relationship Id="rId3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Relationship Id="rId3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26456" y="737295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We have just discussed changes concerning animals and habitat.</a:t>
            </a:r>
            <a:endParaRPr lang="en-US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0" y="2676681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What about the people?</a:t>
            </a:r>
            <a:endParaRPr lang="en-US" sz="4000" dirty="0"/>
          </a:p>
        </p:txBody>
      </p:sp>
      <p:pic>
        <p:nvPicPr>
          <p:cNvPr id="4" name="Picture 3" descr="people .jpe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61597" y="3604591"/>
            <a:ext cx="3821804" cy="2705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4422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ather Data 1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48304"/>
            <a:ext cx="9144000" cy="64867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" y="19246"/>
            <a:ext cx="9143999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Current Climatological Data Gathering</a:t>
            </a:r>
            <a:endParaRPr lang="en-US" sz="3600" b="1" dirty="0"/>
          </a:p>
        </p:txBody>
      </p:sp>
      <p:sp>
        <p:nvSpPr>
          <p:cNvPr id="5" name="Rectangle 4"/>
          <p:cNvSpPr/>
          <p:nvPr/>
        </p:nvSpPr>
        <p:spPr>
          <a:xfrm>
            <a:off x="2567707" y="3837999"/>
            <a:ext cx="4293314" cy="244361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Sea Data.jpe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84969" y="3896366"/>
            <a:ext cx="3887829" cy="2385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2504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" y="476618"/>
            <a:ext cx="9143999" cy="637814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Past Climate Study 2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753" y="476618"/>
            <a:ext cx="8998019" cy="637814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" y="19246"/>
            <a:ext cx="9143999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Historical Climatological Data Gathering</a:t>
            </a:r>
            <a:endParaRPr lang="en-US" sz="3600" b="1" dirty="0"/>
          </a:p>
        </p:txBody>
      </p:sp>
      <p:sp>
        <p:nvSpPr>
          <p:cNvPr id="6" name="Rectangle 5"/>
          <p:cNvSpPr/>
          <p:nvPr/>
        </p:nvSpPr>
        <p:spPr>
          <a:xfrm>
            <a:off x="4709938" y="665577"/>
            <a:ext cx="4019476" cy="244132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Untitled.jpe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68859" y="695426"/>
            <a:ext cx="3230377" cy="2411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3141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odel Inputs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3927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4424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" y="4"/>
            <a:ext cx="9143999" cy="685476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Study Past Climate 1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754" y="0"/>
            <a:ext cx="901009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5798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1283216"/>
            <a:ext cx="9144000" cy="52506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4000" dirty="0">
                <a:solidFill>
                  <a:prstClr val="black"/>
                </a:solidFill>
                <a:cs typeface="Times"/>
              </a:rPr>
              <a:t>Suspicious about </a:t>
            </a:r>
            <a:r>
              <a:rPr lang="en-US" sz="4000" dirty="0" smtClean="0">
                <a:solidFill>
                  <a:prstClr val="black"/>
                </a:solidFill>
                <a:cs typeface="Times"/>
              </a:rPr>
              <a:t>all of these changes?</a:t>
            </a:r>
          </a:p>
          <a:p>
            <a:pPr algn="ctr">
              <a:lnSpc>
                <a:spcPct val="70000"/>
              </a:lnSpc>
            </a:pPr>
            <a:r>
              <a:rPr lang="en-US" sz="4000" dirty="0" smtClean="0">
                <a:solidFill>
                  <a:prstClr val="black"/>
                </a:solidFill>
                <a:cs typeface="Times"/>
              </a:rPr>
              <a:t>Suspicious about the data?</a:t>
            </a:r>
          </a:p>
          <a:p>
            <a:pPr algn="ctr">
              <a:lnSpc>
                <a:spcPct val="60000"/>
              </a:lnSpc>
            </a:pPr>
            <a:endParaRPr lang="en-US" sz="1200" dirty="0">
              <a:solidFill>
                <a:prstClr val="black"/>
              </a:solidFill>
              <a:cs typeface="Times"/>
            </a:endParaRPr>
          </a:p>
          <a:p>
            <a:pPr algn="ctr">
              <a:lnSpc>
                <a:spcPct val="80000"/>
              </a:lnSpc>
            </a:pPr>
            <a:r>
              <a:rPr lang="en-US" sz="4000" b="1" dirty="0" smtClean="0">
                <a:solidFill>
                  <a:prstClr val="black"/>
                </a:solidFill>
                <a:cs typeface="Times"/>
              </a:rPr>
              <a:t>Seek out </a:t>
            </a:r>
            <a:r>
              <a:rPr lang="en-US" sz="4000" b="1" dirty="0">
                <a:solidFill>
                  <a:prstClr val="black"/>
                </a:solidFill>
                <a:cs typeface="Times"/>
              </a:rPr>
              <a:t>the experts. . </a:t>
            </a:r>
            <a:r>
              <a:rPr lang="en-US" sz="4000" b="1" dirty="0" smtClean="0">
                <a:solidFill>
                  <a:prstClr val="black"/>
                </a:solidFill>
                <a:cs typeface="Times"/>
              </a:rPr>
              <a:t>.</a:t>
            </a:r>
          </a:p>
          <a:p>
            <a:pPr algn="ctr">
              <a:lnSpc>
                <a:spcPct val="80000"/>
              </a:lnSpc>
            </a:pPr>
            <a:endParaRPr lang="en-US" sz="4000" dirty="0">
              <a:solidFill>
                <a:prstClr val="black"/>
              </a:solidFill>
              <a:cs typeface="Times"/>
            </a:endParaRPr>
          </a:p>
          <a:p>
            <a:pPr algn="ctr"/>
            <a:endParaRPr lang="en-US" sz="1200" dirty="0" smtClean="0">
              <a:solidFill>
                <a:prstClr val="black"/>
              </a:solidFill>
              <a:cs typeface="Times"/>
            </a:endParaRPr>
          </a:p>
          <a:p>
            <a:pPr algn="ctr"/>
            <a:r>
              <a:rPr lang="en-US" sz="4000" dirty="0" smtClean="0">
                <a:solidFill>
                  <a:prstClr val="black"/>
                </a:solidFill>
                <a:cs typeface="Times"/>
              </a:rPr>
              <a:t>Look for </a:t>
            </a:r>
            <a:r>
              <a:rPr lang="en-US" sz="4000" b="1" i="1" u="sng" dirty="0" smtClean="0">
                <a:solidFill>
                  <a:prstClr val="black"/>
                </a:solidFill>
                <a:cs typeface="Times"/>
              </a:rPr>
              <a:t>non</a:t>
            </a:r>
            <a:r>
              <a:rPr lang="en-US" sz="4000" b="1" i="1" u="sng" dirty="0">
                <a:solidFill>
                  <a:prstClr val="black"/>
                </a:solidFill>
                <a:cs typeface="Times"/>
              </a:rPr>
              <a:t>-biased </a:t>
            </a:r>
            <a:r>
              <a:rPr lang="en-US" sz="4000" b="1" u="sng" dirty="0" smtClean="0">
                <a:solidFill>
                  <a:prstClr val="black"/>
                </a:solidFill>
                <a:cs typeface="Times"/>
              </a:rPr>
              <a:t>resources </a:t>
            </a:r>
          </a:p>
          <a:p>
            <a:pPr algn="ctr"/>
            <a:r>
              <a:rPr lang="en-US" sz="4000" dirty="0" smtClean="0">
                <a:solidFill>
                  <a:prstClr val="black"/>
                </a:solidFill>
                <a:cs typeface="Times"/>
              </a:rPr>
              <a:t>focused on the study of climate</a:t>
            </a:r>
          </a:p>
          <a:p>
            <a:pPr algn="ctr"/>
            <a:endParaRPr lang="en-US" sz="4000" dirty="0">
              <a:solidFill>
                <a:srgbClr val="E46C0A"/>
              </a:solidFill>
              <a:cs typeface="Times"/>
            </a:endParaRPr>
          </a:p>
          <a:p>
            <a:endParaRPr lang="en-US" sz="1200" dirty="0" smtClean="0">
              <a:solidFill>
                <a:prstClr val="black"/>
              </a:solidFill>
              <a:cs typeface="Times"/>
            </a:endParaRPr>
          </a:p>
          <a:p>
            <a:r>
              <a:rPr lang="en-US" sz="3200" dirty="0">
                <a:solidFill>
                  <a:prstClr val="black"/>
                </a:solidFill>
                <a:cs typeface="Times"/>
              </a:rPr>
              <a:t>	</a:t>
            </a:r>
            <a:endParaRPr lang="en-US" sz="1000" u="sng" dirty="0" smtClean="0">
              <a:solidFill>
                <a:prstClr val="black"/>
              </a:solidFill>
              <a:cs typeface="Times"/>
            </a:endParaRPr>
          </a:p>
          <a:p>
            <a:r>
              <a:rPr lang="en-US" sz="3200" dirty="0" smtClean="0">
                <a:solidFill>
                  <a:prstClr val="black"/>
                </a:solidFill>
                <a:cs typeface="Times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9299983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83302" y="-379726"/>
            <a:ext cx="914400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4000" dirty="0" smtClean="0">
              <a:solidFill>
                <a:prstClr val="black"/>
              </a:solidFill>
              <a:cs typeface="Times"/>
            </a:endParaRPr>
          </a:p>
          <a:p>
            <a:r>
              <a:rPr lang="en-US" sz="4000" dirty="0">
                <a:solidFill>
                  <a:prstClr val="black"/>
                </a:solidFill>
                <a:cs typeface="Times"/>
              </a:rPr>
              <a:t>	</a:t>
            </a:r>
            <a:r>
              <a:rPr lang="en-US" sz="4000" u="sng" dirty="0" smtClean="0">
                <a:solidFill>
                  <a:prstClr val="black"/>
                </a:solidFill>
                <a:cs typeface="Times"/>
              </a:rPr>
              <a:t>Earth to Sky Partnership</a:t>
            </a:r>
          </a:p>
          <a:p>
            <a:pPr marL="914400" lvl="1" indent="-457200">
              <a:lnSpc>
                <a:spcPct val="80000"/>
              </a:lnSpc>
              <a:buFont typeface="Arial"/>
              <a:buChar char="•"/>
            </a:pPr>
            <a:r>
              <a:rPr lang="en-US" sz="4000" dirty="0" smtClean="0">
                <a:solidFill>
                  <a:prstClr val="black"/>
                </a:solidFill>
                <a:cs typeface="Times"/>
              </a:rPr>
              <a:t>Collaboration of NASA, NPS, and USFWS</a:t>
            </a:r>
          </a:p>
          <a:p>
            <a:pPr marL="914400" lvl="1" indent="-457200">
              <a:lnSpc>
                <a:spcPct val="80000"/>
              </a:lnSpc>
              <a:buFont typeface="Arial"/>
              <a:buChar char="•"/>
            </a:pPr>
            <a:r>
              <a:rPr lang="en-US" sz="4000" dirty="0" smtClean="0">
                <a:solidFill>
                  <a:prstClr val="black"/>
                </a:solidFill>
                <a:cs typeface="Times"/>
              </a:rPr>
              <a:t>“.org” so not directly affiliated with the U.S. Government</a:t>
            </a:r>
          </a:p>
          <a:p>
            <a:pPr marL="914400" lvl="1" indent="-457200">
              <a:lnSpc>
                <a:spcPct val="80000"/>
              </a:lnSpc>
              <a:buFont typeface="Arial"/>
              <a:buChar char="•"/>
            </a:pPr>
            <a:r>
              <a:rPr lang="en-US" sz="4000" dirty="0" smtClean="0">
                <a:solidFill>
                  <a:prstClr val="black"/>
                </a:solidFill>
                <a:cs typeface="Times"/>
              </a:rPr>
              <a:t>Earth to Sky charter states they are not to market themselves</a:t>
            </a:r>
            <a:endParaRPr lang="en-US" sz="4000" dirty="0">
              <a:solidFill>
                <a:prstClr val="black"/>
              </a:solidFill>
              <a:cs typeface="Times"/>
            </a:endParaRPr>
          </a:p>
          <a:p>
            <a:pPr lvl="3"/>
            <a:endParaRPr lang="en-US" sz="4000" u="sng" dirty="0" smtClean="0">
              <a:solidFill>
                <a:prstClr val="black"/>
              </a:solidFill>
              <a:cs typeface="Times"/>
            </a:endParaRPr>
          </a:p>
          <a:p>
            <a:r>
              <a:rPr lang="en-US" sz="4000" dirty="0" smtClean="0">
                <a:solidFill>
                  <a:prstClr val="black"/>
                </a:solidFill>
                <a:cs typeface="Times"/>
              </a:rPr>
              <a:t>	</a:t>
            </a:r>
          </a:p>
        </p:txBody>
      </p:sp>
      <p:pic>
        <p:nvPicPr>
          <p:cNvPr id="5" name="Picture 4" descr="Workshop.jpe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96066" y="3903548"/>
            <a:ext cx="4430429" cy="2823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8745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203007"/>
            <a:ext cx="9144000" cy="27792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prstClr val="black"/>
                </a:solidFill>
                <a:cs typeface="Times"/>
              </a:rPr>
              <a:t>	</a:t>
            </a:r>
            <a:r>
              <a:rPr lang="en-US" sz="3600" u="sng" dirty="0" smtClean="0">
                <a:solidFill>
                  <a:prstClr val="black"/>
                </a:solidFill>
                <a:cs typeface="Times"/>
              </a:rPr>
              <a:t>Intergovernmental Panel on Climate Change </a:t>
            </a:r>
            <a:r>
              <a:rPr lang="en-US" sz="3600" dirty="0">
                <a:solidFill>
                  <a:prstClr val="black"/>
                </a:solidFill>
                <a:cs typeface="Times"/>
              </a:rPr>
              <a:t>	</a:t>
            </a:r>
            <a:r>
              <a:rPr lang="en-US" sz="3600" dirty="0" smtClean="0">
                <a:solidFill>
                  <a:prstClr val="black"/>
                </a:solidFill>
                <a:cs typeface="Times"/>
              </a:rPr>
              <a:t>	•</a:t>
            </a:r>
            <a:r>
              <a:rPr lang="en-US" sz="3600" dirty="0">
                <a:solidFill>
                  <a:prstClr val="black"/>
                </a:solidFill>
                <a:cs typeface="Times"/>
              </a:rPr>
              <a:t>	</a:t>
            </a:r>
            <a:r>
              <a:rPr lang="en-US" sz="3600" dirty="0" smtClean="0">
                <a:solidFill>
                  <a:prstClr val="black"/>
                </a:solidFill>
                <a:cs typeface="Times"/>
              </a:rPr>
              <a:t>Established in 1988</a:t>
            </a:r>
          </a:p>
          <a:p>
            <a:pPr marL="1371600" lvl="2" indent="-457200">
              <a:lnSpc>
                <a:spcPct val="70000"/>
              </a:lnSpc>
              <a:buFont typeface="Arial"/>
              <a:buChar char="•"/>
            </a:pPr>
            <a:r>
              <a:rPr lang="en-US" sz="3600" dirty="0" smtClean="0">
                <a:solidFill>
                  <a:prstClr val="black"/>
                </a:solidFill>
                <a:cs typeface="Times"/>
              </a:rPr>
              <a:t>2,000 specialists from over </a:t>
            </a:r>
          </a:p>
          <a:p>
            <a:pPr lvl="2">
              <a:lnSpc>
                <a:spcPct val="70000"/>
              </a:lnSpc>
            </a:pPr>
            <a:r>
              <a:rPr lang="en-US" sz="3600" dirty="0" smtClean="0">
                <a:solidFill>
                  <a:prstClr val="black"/>
                </a:solidFill>
                <a:cs typeface="Times"/>
              </a:rPr>
              <a:t>	140 countries</a:t>
            </a:r>
          </a:p>
          <a:p>
            <a:pPr marL="1371600" lvl="2" indent="-457200">
              <a:lnSpc>
                <a:spcPct val="70000"/>
              </a:lnSpc>
              <a:buFont typeface="Arial"/>
              <a:buChar char="•"/>
            </a:pPr>
            <a:r>
              <a:rPr lang="en-US" sz="3600" dirty="0" smtClean="0">
                <a:solidFill>
                  <a:prstClr val="black"/>
                </a:solidFill>
                <a:cs typeface="Times"/>
              </a:rPr>
              <a:t>Does not gather data, but performs peer reviews of others’ information</a:t>
            </a:r>
          </a:p>
        </p:txBody>
      </p:sp>
      <p:pic>
        <p:nvPicPr>
          <p:cNvPr id="4" name="Picture 3" descr="ippc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2469" y="3170263"/>
            <a:ext cx="6742667" cy="3687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3688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36537"/>
            <a:ext cx="9144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/>
              <a:t>See the handout for these and more websites to gather information!</a:t>
            </a:r>
            <a:endParaRPr lang="en-US" sz="4400" b="1" dirty="0"/>
          </a:p>
        </p:txBody>
      </p:sp>
      <p:pic>
        <p:nvPicPr>
          <p:cNvPr id="3" name="Picture 2" descr="Workshop.jpe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7120" y="1961651"/>
            <a:ext cx="4430429" cy="2823511"/>
          </a:xfrm>
          <a:prstGeom prst="rect">
            <a:avLst/>
          </a:prstGeom>
        </p:spPr>
      </p:pic>
      <p:pic>
        <p:nvPicPr>
          <p:cNvPr id="4" name="Picture 3" descr="ippc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92454" y="4118955"/>
            <a:ext cx="4707520" cy="2574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250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51uz0PSVkVL._SX389_BO1,204,203,200_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166" y="1526779"/>
            <a:ext cx="4065884" cy="5188941"/>
          </a:xfrm>
          <a:prstGeom prst="rect">
            <a:avLst/>
          </a:prstGeom>
        </p:spPr>
      </p:pic>
      <p:pic>
        <p:nvPicPr>
          <p:cNvPr id="2" name="Picture 1" descr="Drawdown Examples.jpe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55307" y="3067102"/>
            <a:ext cx="4888693" cy="254696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32785"/>
            <a:ext cx="9144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smtClean="0">
                <a:solidFill>
                  <a:prstClr val="black"/>
                </a:solidFill>
                <a:cs typeface="Times"/>
              </a:rPr>
              <a:t>Great resource for projects:</a:t>
            </a:r>
          </a:p>
          <a:p>
            <a:pPr algn="ctr"/>
            <a:r>
              <a:rPr lang="en-US" sz="4400" b="1" dirty="0" err="1" smtClean="0">
                <a:solidFill>
                  <a:prstClr val="black"/>
                </a:solidFill>
                <a:cs typeface="Times"/>
              </a:rPr>
              <a:t>Drawdown.org</a:t>
            </a:r>
            <a:endParaRPr lang="en-US" sz="4400" b="1" dirty="0">
              <a:solidFill>
                <a:prstClr val="black"/>
              </a:solidFill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11917281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99418"/>
            <a:ext cx="9144000" cy="4401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 smtClean="0">
                <a:solidFill>
                  <a:prstClr val="black"/>
                </a:solidFill>
                <a:cs typeface="Times"/>
              </a:rPr>
              <a:t>Become educated</a:t>
            </a:r>
            <a:r>
              <a:rPr lang="mr-IN" sz="4400" dirty="0" smtClean="0">
                <a:solidFill>
                  <a:prstClr val="black"/>
                </a:solidFill>
                <a:cs typeface="Times"/>
              </a:rPr>
              <a:t>…</a:t>
            </a:r>
            <a:endParaRPr lang="en-US" sz="4400" dirty="0">
              <a:solidFill>
                <a:prstClr val="black"/>
              </a:solidFill>
              <a:cs typeface="Times"/>
            </a:endParaRPr>
          </a:p>
          <a:p>
            <a:pPr algn="ctr"/>
            <a:r>
              <a:rPr lang="en-US" sz="4400" dirty="0" smtClean="0">
                <a:solidFill>
                  <a:prstClr val="black"/>
                </a:solidFill>
                <a:cs typeface="Times"/>
              </a:rPr>
              <a:t>Find data from both sides of the story</a:t>
            </a:r>
            <a:endParaRPr lang="en-US" sz="1000" dirty="0" smtClean="0">
              <a:solidFill>
                <a:prstClr val="black"/>
              </a:solidFill>
              <a:cs typeface="Times"/>
            </a:endParaRPr>
          </a:p>
          <a:p>
            <a:r>
              <a:rPr lang="en-US" sz="3200" dirty="0" smtClean="0">
                <a:solidFill>
                  <a:prstClr val="black"/>
                </a:solidFill>
                <a:cs typeface="Times"/>
              </a:rPr>
              <a:t>	</a:t>
            </a:r>
          </a:p>
          <a:p>
            <a:r>
              <a:rPr lang="en-US" sz="3200" dirty="0" smtClean="0">
                <a:solidFill>
                  <a:prstClr val="black"/>
                </a:solidFill>
                <a:cs typeface="Times"/>
              </a:rPr>
              <a:t>For instance:</a:t>
            </a:r>
          </a:p>
          <a:p>
            <a:r>
              <a:rPr lang="en-US" sz="3200" dirty="0" smtClean="0">
                <a:solidFill>
                  <a:prstClr val="black"/>
                </a:solidFill>
                <a:cs typeface="Times"/>
              </a:rPr>
              <a:t>	</a:t>
            </a:r>
            <a:r>
              <a:rPr lang="en-US" sz="3200" u="sng" dirty="0" smtClean="0">
                <a:solidFill>
                  <a:prstClr val="black"/>
                </a:solidFill>
                <a:cs typeface="Times"/>
              </a:rPr>
              <a:t>Marc </a:t>
            </a:r>
            <a:r>
              <a:rPr lang="en-US" sz="3200" u="sng" dirty="0" err="1" smtClean="0">
                <a:solidFill>
                  <a:prstClr val="black"/>
                </a:solidFill>
                <a:cs typeface="Times"/>
              </a:rPr>
              <a:t>Morano</a:t>
            </a:r>
            <a:r>
              <a:rPr lang="en-US" sz="3200" dirty="0" smtClean="0">
                <a:solidFill>
                  <a:prstClr val="black"/>
                </a:solidFill>
                <a:cs typeface="Times"/>
              </a:rPr>
              <a:t> with </a:t>
            </a:r>
            <a:r>
              <a:rPr lang="en-US" sz="3200" dirty="0" err="1" smtClean="0">
                <a:solidFill>
                  <a:prstClr val="black"/>
                </a:solidFill>
                <a:cs typeface="Times"/>
              </a:rPr>
              <a:t>ClimateDepot.com</a:t>
            </a:r>
            <a:r>
              <a:rPr lang="en-US" sz="3200" dirty="0" smtClean="0">
                <a:solidFill>
                  <a:prstClr val="black"/>
                </a:solidFill>
                <a:cs typeface="Times"/>
              </a:rPr>
              <a:t> and interviewed in the </a:t>
            </a:r>
            <a:r>
              <a:rPr lang="en-US" sz="3200" u="sng" dirty="0" smtClean="0">
                <a:solidFill>
                  <a:prstClr val="black"/>
                </a:solidFill>
                <a:cs typeface="Times"/>
              </a:rPr>
              <a:t>Merchants of Doubt</a:t>
            </a:r>
            <a:r>
              <a:rPr lang="en-US" sz="3200" dirty="0" smtClean="0">
                <a:solidFill>
                  <a:prstClr val="black"/>
                </a:solidFill>
                <a:cs typeface="Times"/>
              </a:rPr>
              <a:t> documentary</a:t>
            </a:r>
          </a:p>
          <a:p>
            <a:endParaRPr lang="en-US" sz="3200" dirty="0">
              <a:solidFill>
                <a:prstClr val="black"/>
              </a:solidFill>
              <a:cs typeface="Times"/>
            </a:endParaRPr>
          </a:p>
          <a:p>
            <a:r>
              <a:rPr lang="en-US" sz="3200" dirty="0" smtClean="0">
                <a:solidFill>
                  <a:prstClr val="black"/>
                </a:solidFill>
                <a:cs typeface="Times"/>
              </a:rPr>
              <a:t>	</a:t>
            </a:r>
            <a:r>
              <a:rPr lang="en-US" sz="3200" u="sng" dirty="0" smtClean="0">
                <a:solidFill>
                  <a:prstClr val="black"/>
                </a:solidFill>
                <a:cs typeface="Times"/>
              </a:rPr>
              <a:t>Jimmy Hogan</a:t>
            </a:r>
            <a:r>
              <a:rPr lang="en-US" sz="3200" dirty="0" smtClean="0">
                <a:solidFill>
                  <a:prstClr val="black"/>
                </a:solidFill>
                <a:cs typeface="Times"/>
              </a:rPr>
              <a:t> of The Rational Environmentalist</a:t>
            </a:r>
          </a:p>
        </p:txBody>
      </p:sp>
    </p:spTree>
    <p:extLst>
      <p:ext uri="{BB962C8B-B14F-4D97-AF65-F5344CB8AC3E}">
        <p14:creationId xmlns:p14="http://schemas.microsoft.com/office/powerpoint/2010/main" val="30863313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5724" y="2659928"/>
            <a:ext cx="8953501" cy="220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endParaRPr lang="en-US" sz="2400" dirty="0">
              <a:solidFill>
                <a:srgbClr val="0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US" sz="24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	7</a:t>
            </a:r>
            <a:r>
              <a:rPr lang="en-US" sz="2400" dirty="0" smtClean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.) Do </a:t>
            </a:r>
            <a:r>
              <a:rPr lang="en-US" sz="24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you </a:t>
            </a:r>
            <a:r>
              <a:rPr lang="en-US" sz="2400" dirty="0" smtClean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think global warming is already harming people</a:t>
            </a:r>
          </a:p>
          <a:p>
            <a:pPr>
              <a:lnSpc>
                <a:spcPct val="115000"/>
              </a:lnSpc>
            </a:pPr>
            <a:r>
              <a:rPr lang="en-US" sz="2400" dirty="0" smtClean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			</a:t>
            </a:r>
            <a:r>
              <a:rPr lang="en-US" sz="2400" dirty="0" smtClean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in the United States now or within 10 years</a:t>
            </a:r>
            <a:r>
              <a:rPr lang="en-US" sz="2400" dirty="0" smtClean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>
              <a:lnSpc>
                <a:spcPct val="115000"/>
              </a:lnSpc>
            </a:pPr>
            <a:r>
              <a:rPr lang="en-US" sz="24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sz="2400" dirty="0" smtClean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7.) </a:t>
            </a:r>
            <a:r>
              <a:rPr lang="en-US" sz="2400" dirty="0" smtClean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Estimated % of adults who think global warming is already</a:t>
            </a:r>
          </a:p>
          <a:p>
            <a:pPr>
              <a:lnSpc>
                <a:spcPct val="115000"/>
              </a:lnSpc>
            </a:pPr>
            <a:r>
              <a:rPr lang="en-US" sz="24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sz="2400" dirty="0" smtClean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r>
              <a:rPr lang="en-US" sz="2400" dirty="0" smtClean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harming people in the United States now or within 10 years</a:t>
            </a:r>
            <a:endParaRPr lang="en-US" sz="2000" dirty="0" smtClean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96216" y="94765"/>
            <a:ext cx="3843009" cy="199458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725" y="94766"/>
            <a:ext cx="2364581" cy="2367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555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4830" y="3488195"/>
            <a:ext cx="465753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400" dirty="0"/>
          </a:p>
          <a:p>
            <a:r>
              <a:rPr lang="en-US" sz="4400" u="sng" dirty="0" smtClean="0"/>
              <a:t>Weather</a:t>
            </a:r>
            <a:r>
              <a:rPr lang="en-US" sz="4400" dirty="0" smtClean="0"/>
              <a:t> is the clothing that you wear that day.</a:t>
            </a:r>
            <a:endParaRPr lang="en-US" sz="4400" dirty="0"/>
          </a:p>
        </p:txBody>
      </p:sp>
      <p:pic>
        <p:nvPicPr>
          <p:cNvPr id="5" name="Picture 4" descr="bundled up for winter.jpe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55834" y="3693054"/>
            <a:ext cx="2179193" cy="2975766"/>
          </a:xfrm>
          <a:prstGeom prst="rect">
            <a:avLst/>
          </a:prstGeom>
        </p:spPr>
      </p:pic>
      <p:pic>
        <p:nvPicPr>
          <p:cNvPr id="6" name="Picture 5" descr="closet.jpe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20698" y="491982"/>
            <a:ext cx="3427985" cy="239312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017796" y="241105"/>
            <a:ext cx="3159812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u="sng" dirty="0"/>
              <a:t>Climate</a:t>
            </a:r>
            <a:r>
              <a:rPr lang="en-US" sz="4400" dirty="0"/>
              <a:t> are the types of clothes in your closet.</a:t>
            </a:r>
          </a:p>
        </p:txBody>
      </p:sp>
    </p:spTree>
    <p:extLst>
      <p:ext uri="{BB962C8B-B14F-4D97-AF65-F5344CB8AC3E}">
        <p14:creationId xmlns:p14="http://schemas.microsoft.com/office/powerpoint/2010/main" val="2331408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OAA Site.jpe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808437"/>
            <a:ext cx="9144000" cy="478272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4026" y="5826849"/>
            <a:ext cx="88643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 smtClean="0"/>
              <a:t>In Europe, 2013 was the warmest summer in the past 2,000 years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" y="19246"/>
            <a:ext cx="9143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WEATHER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5759410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4086" y="427050"/>
            <a:ext cx="846436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4000" dirty="0"/>
              <a:t>Extreme heat events occurred about every 20 years, but </a:t>
            </a:r>
            <a:r>
              <a:rPr lang="en-US" sz="4000" dirty="0" smtClean="0"/>
              <a:t>could </a:t>
            </a:r>
            <a:r>
              <a:rPr lang="en-US" sz="4000" dirty="0"/>
              <a:t>become every 3 years by 2050</a:t>
            </a:r>
            <a:r>
              <a:rPr lang="en-US" sz="4000" dirty="0" smtClean="0"/>
              <a:t>.</a:t>
            </a:r>
          </a:p>
          <a:p>
            <a:pPr marL="285750" indent="-285750">
              <a:buFont typeface="Arial"/>
              <a:buChar char="•"/>
            </a:pPr>
            <a:endParaRPr lang="en-US" sz="4000" dirty="0"/>
          </a:p>
          <a:p>
            <a:pPr marL="285750" indent="-285750">
              <a:buFont typeface="Arial"/>
              <a:buChar char="•"/>
            </a:pPr>
            <a:r>
              <a:rPr lang="en-US" sz="4000" dirty="0" smtClean="0"/>
              <a:t>If this becomes the new pattern over time, then this indicates a change in the climate. . 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8377967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mperature Anomaly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" y="0"/>
            <a:ext cx="6906777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062289" y="2121235"/>
            <a:ext cx="223722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Look beyond your own backyard</a:t>
            </a:r>
            <a:r>
              <a:rPr lang="mr-IN" sz="3200" b="1" dirty="0" smtClean="0"/>
              <a:t>…</a:t>
            </a:r>
            <a:endParaRPr lang="en-US" sz="3200" b="1" dirty="0"/>
          </a:p>
        </p:txBody>
      </p:sp>
      <p:sp>
        <p:nvSpPr>
          <p:cNvPr id="4" name="Rectangle 3"/>
          <p:cNvSpPr/>
          <p:nvPr/>
        </p:nvSpPr>
        <p:spPr>
          <a:xfrm>
            <a:off x="5274201" y="4"/>
            <a:ext cx="997822" cy="40169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0250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ast Future Temps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72473"/>
            <a:ext cx="9144000" cy="417847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" y="19246"/>
            <a:ext cx="9143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Average Surface Air Temperature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7707934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0529" y="3862961"/>
            <a:ext cx="9144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u="sng" dirty="0">
                <a:hlinkClick r:id="rId2"/>
              </a:rPr>
              <a:t>https://www.meted.ucar.edu/broadcastmet/climate/media/flash/warming_projection.swf</a:t>
            </a:r>
            <a:endParaRPr lang="en-US" sz="1200" dirty="0"/>
          </a:p>
        </p:txBody>
      </p:sp>
      <p:sp>
        <p:nvSpPr>
          <p:cNvPr id="3" name="TextBox 2"/>
          <p:cNvSpPr txBox="1"/>
          <p:nvPr/>
        </p:nvSpPr>
        <p:spPr>
          <a:xfrm>
            <a:off x="246216" y="4177208"/>
            <a:ext cx="859163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800" dirty="0" smtClean="0"/>
              <a:t>Arctic surface air temperature is warming twice as fast as rest of world</a:t>
            </a:r>
          </a:p>
          <a:p>
            <a:pPr marL="285750" indent="-285750">
              <a:buFont typeface="Arial"/>
              <a:buChar char="•"/>
            </a:pPr>
            <a:r>
              <a:rPr lang="en-US" sz="2800" dirty="0" smtClean="0"/>
              <a:t>Autumn Arctic Ocean ice cover is rapidly declining 13% per decade</a:t>
            </a:r>
          </a:p>
          <a:p>
            <a:pPr marL="285750" indent="-285750">
              <a:buFont typeface="Arial"/>
              <a:buChar char="•"/>
            </a:pPr>
            <a:r>
              <a:rPr lang="en-US" sz="2800" dirty="0" smtClean="0"/>
              <a:t>Climate models predict an ice free Arctic Ocean between 2030 and 2080</a:t>
            </a:r>
            <a:endParaRPr lang="en-US" sz="28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4603307" y="1080447"/>
            <a:ext cx="4540695" cy="2666173"/>
            <a:chOff x="4603306" y="1080443"/>
            <a:chExt cx="4540695" cy="2666173"/>
          </a:xfrm>
        </p:grpSpPr>
        <p:pic>
          <p:nvPicPr>
            <p:cNvPr id="5" name="Picture 4" descr="2100.jpe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03307" y="1080443"/>
              <a:ext cx="4540694" cy="2666173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4603306" y="3660769"/>
              <a:ext cx="146951" cy="8584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8937707" y="3613228"/>
              <a:ext cx="206294" cy="1333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" y="1080442"/>
            <a:ext cx="4561471" cy="2666708"/>
            <a:chOff x="0" y="1080442"/>
            <a:chExt cx="4561471" cy="2666708"/>
          </a:xfrm>
        </p:grpSpPr>
        <p:pic>
          <p:nvPicPr>
            <p:cNvPr id="4" name="Picture 3" descr="1999.jpe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1080442"/>
              <a:ext cx="4561471" cy="2666173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4414520" y="3660769"/>
              <a:ext cx="146951" cy="8584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0" y="3661304"/>
              <a:ext cx="146951" cy="8584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2" y="19246"/>
            <a:ext cx="9143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AMOUNT OF TEMPERATURE CHANGE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6342588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llinoismichigantempchange-larg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3"/>
            <a:ext cx="4004246" cy="6886909"/>
          </a:xfrm>
          <a:prstGeom prst="rect">
            <a:avLst/>
          </a:prstGeom>
        </p:spPr>
      </p:pic>
      <p:pic>
        <p:nvPicPr>
          <p:cNvPr id="3" name="Picture 2" descr="illinoismichigantempchange-large desc.jpe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23700" y="1930737"/>
            <a:ext cx="3699845" cy="3482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8323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m_sea_level_rise_highr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652049"/>
            <a:ext cx="9144000" cy="4572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292433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 smtClean="0"/>
              <a:t>If average global temperatures rise 3-5 degrees F, the sea levels could rise 20 feet (levels from about 3 million years ago)</a:t>
            </a:r>
          </a:p>
          <a:p>
            <a:pPr marL="457200" indent="-457200" algn="ctr">
              <a:buFont typeface="Arial"/>
              <a:buChar char="•"/>
            </a:pPr>
            <a:r>
              <a:rPr lang="en-US" sz="2000" dirty="0" smtClean="0"/>
              <a:t>Not only by melting glaciers, but warmer water takes up more volume</a:t>
            </a: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8377455" y="6162404"/>
            <a:ext cx="6671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NASA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8616869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7365" y="565691"/>
            <a:ext cx="8452079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Isn’t this just natural cycles?</a:t>
            </a:r>
          </a:p>
          <a:p>
            <a:endParaRPr lang="en-US" sz="3200" dirty="0" smtClean="0"/>
          </a:p>
          <a:p>
            <a:pPr marL="285750" indent="-285750">
              <a:buFont typeface="Arial"/>
              <a:buChar char="•"/>
            </a:pPr>
            <a:r>
              <a:rPr lang="en-US" sz="3200" dirty="0" err="1" smtClean="0"/>
              <a:t>Milankovitch</a:t>
            </a:r>
            <a:r>
              <a:rPr lang="en-US" sz="3200" dirty="0" smtClean="0"/>
              <a:t> Cycle take 1000s of years for cycle to complete</a:t>
            </a:r>
          </a:p>
          <a:p>
            <a:pPr marL="285750" indent="-285750">
              <a:buFont typeface="Arial"/>
              <a:buChar char="•"/>
            </a:pPr>
            <a:r>
              <a:rPr lang="en-US" sz="3200" dirty="0" smtClean="0"/>
              <a:t>In the 20</a:t>
            </a:r>
            <a:r>
              <a:rPr lang="en-US" sz="3200" baseline="30000" dirty="0" smtClean="0"/>
              <a:t>th</a:t>
            </a:r>
            <a:r>
              <a:rPr lang="en-US" sz="3200" dirty="0" smtClean="0"/>
              <a:t> Century, warming 10 times faster than the warming after the last Ice Age</a:t>
            </a:r>
          </a:p>
          <a:p>
            <a:pPr marL="285750" indent="-285750">
              <a:buFont typeface="Arial"/>
              <a:buChar char="•"/>
            </a:pPr>
            <a:r>
              <a:rPr lang="en-US" sz="3200" dirty="0"/>
              <a:t>S</a:t>
            </a:r>
            <a:r>
              <a:rPr lang="en-US" sz="3200" dirty="0" smtClean="0"/>
              <a:t>olar and volcanic activities over the last 50 years should have cooled the Earth, but instead the Earth’s global temperature is increasing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2293116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7365" y="565691"/>
            <a:ext cx="8452079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rgbClr val="000000"/>
                </a:solidFill>
              </a:rPr>
              <a:t>What are some examples of greenhouse gases?</a:t>
            </a:r>
          </a:p>
          <a:p>
            <a:endParaRPr lang="en-US" sz="4000" dirty="0">
              <a:solidFill>
                <a:srgbClr val="FF6600"/>
              </a:solidFill>
            </a:endParaRPr>
          </a:p>
          <a:p>
            <a:endParaRPr lang="en-US" sz="4000" dirty="0" smtClean="0">
              <a:solidFill>
                <a:srgbClr val="FF6600"/>
              </a:solidFill>
            </a:endParaRPr>
          </a:p>
          <a:p>
            <a:endParaRPr lang="en-US" sz="3200" dirty="0" smtClean="0">
              <a:solidFill>
                <a:srgbClr val="FF6600"/>
              </a:solidFill>
            </a:endParaRPr>
          </a:p>
        </p:txBody>
      </p:sp>
      <p:pic>
        <p:nvPicPr>
          <p:cNvPr id="4" name="Picture 3" descr="image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4905" y="2724707"/>
            <a:ext cx="7150812" cy="3575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3975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5724" y="2659928"/>
            <a:ext cx="9058276" cy="149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24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lang="en-US" sz="2400" dirty="0">
              <a:solidFill>
                <a:srgbClr val="0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US" sz="3200" b="1" dirty="0" smtClean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49%</a:t>
            </a:r>
            <a:r>
              <a:rPr lang="en-US" sz="24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sz="2400" dirty="0" smtClean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7.) </a:t>
            </a:r>
            <a:r>
              <a:rPr lang="en-US" sz="2400" dirty="0" smtClean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Estimated % of adults who think global warming is already</a:t>
            </a:r>
          </a:p>
          <a:p>
            <a:pPr>
              <a:lnSpc>
                <a:spcPct val="115000"/>
              </a:lnSpc>
            </a:pPr>
            <a:r>
              <a:rPr lang="en-US" sz="24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sz="2400" dirty="0" smtClean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		 </a:t>
            </a:r>
            <a:r>
              <a:rPr lang="en-US" sz="2400" dirty="0" smtClean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harming people in the United States now or within 10 years</a:t>
            </a:r>
            <a:endParaRPr lang="en-US" sz="2000" dirty="0" smtClean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96216" y="94765"/>
            <a:ext cx="3843009" cy="199458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725" y="94766"/>
            <a:ext cx="2364581" cy="2367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5609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9480" y="327355"/>
            <a:ext cx="8127999" cy="5755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u="sng" dirty="0" smtClean="0"/>
              <a:t>Some of the Greenhouse </a:t>
            </a:r>
            <a:r>
              <a:rPr lang="en-US" sz="4800" u="sng" dirty="0"/>
              <a:t>G</a:t>
            </a:r>
            <a:r>
              <a:rPr lang="en-US" sz="4800" u="sng" dirty="0" smtClean="0"/>
              <a:t>ases</a:t>
            </a:r>
          </a:p>
          <a:p>
            <a:r>
              <a:rPr lang="en-US" sz="3200" b="1" dirty="0" smtClean="0"/>
              <a:t>Natural</a:t>
            </a:r>
          </a:p>
          <a:p>
            <a:pPr marL="1028700" lvl="1" indent="-571500">
              <a:buFont typeface="Arial"/>
              <a:buChar char="•"/>
            </a:pPr>
            <a:r>
              <a:rPr lang="en-US" sz="3200" dirty="0" smtClean="0"/>
              <a:t>Water</a:t>
            </a:r>
          </a:p>
          <a:p>
            <a:r>
              <a:rPr lang="en-US" sz="3200" b="1" dirty="0" smtClean="0"/>
              <a:t>Natural </a:t>
            </a:r>
            <a:r>
              <a:rPr lang="en-US" sz="3200" b="1" dirty="0"/>
              <a:t>and </a:t>
            </a:r>
            <a:r>
              <a:rPr lang="en-US" sz="3200" b="1" dirty="0" smtClean="0"/>
              <a:t>human </a:t>
            </a:r>
            <a:r>
              <a:rPr lang="en-US" sz="3200" b="1" dirty="0"/>
              <a:t>industrial </a:t>
            </a:r>
            <a:r>
              <a:rPr lang="en-US" sz="3200" b="1" dirty="0" smtClean="0"/>
              <a:t>activities</a:t>
            </a:r>
            <a:endParaRPr lang="en-US" sz="3200" b="1" dirty="0"/>
          </a:p>
          <a:p>
            <a:pPr marL="1028700" lvl="1" indent="-571500">
              <a:buFont typeface="Arial"/>
              <a:buChar char="•"/>
            </a:pPr>
            <a:r>
              <a:rPr lang="en-US" sz="3200" dirty="0" smtClean="0"/>
              <a:t>Carbon Monoxide</a:t>
            </a:r>
          </a:p>
          <a:p>
            <a:pPr marL="1028700" lvl="1" indent="-571500">
              <a:buFont typeface="Arial"/>
              <a:buChar char="•"/>
            </a:pPr>
            <a:r>
              <a:rPr lang="en-US" sz="3200" dirty="0" smtClean="0"/>
              <a:t>Carbon Dioxide </a:t>
            </a:r>
          </a:p>
          <a:p>
            <a:pPr marL="1028700" lvl="1" indent="-571500">
              <a:buFont typeface="Arial"/>
              <a:buChar char="•"/>
            </a:pPr>
            <a:r>
              <a:rPr lang="en-US" sz="3200" dirty="0" smtClean="0"/>
              <a:t>Methane</a:t>
            </a:r>
          </a:p>
          <a:p>
            <a:pPr marL="1028700" lvl="1" indent="-571500">
              <a:buFont typeface="Arial"/>
              <a:buChar char="•"/>
            </a:pPr>
            <a:r>
              <a:rPr lang="en-US" sz="3200" dirty="0" smtClean="0"/>
              <a:t>Nitrous Oxide</a:t>
            </a:r>
          </a:p>
          <a:p>
            <a:r>
              <a:rPr lang="en-US" sz="3200" b="1" dirty="0" smtClean="0"/>
              <a:t>Human industrial activities only</a:t>
            </a:r>
          </a:p>
          <a:p>
            <a:pPr marL="1028700" lvl="1" indent="-571500">
              <a:buFont typeface="Arial"/>
              <a:buChar char="•"/>
            </a:pPr>
            <a:r>
              <a:rPr lang="en-US" sz="3200" dirty="0" smtClean="0"/>
              <a:t>Sulfur Hexafluoride</a:t>
            </a:r>
          </a:p>
          <a:p>
            <a:pPr marL="1028700" lvl="1" indent="-571500">
              <a:buFont typeface="Arial"/>
              <a:buChar char="•"/>
            </a:pPr>
            <a:r>
              <a:rPr lang="en-US" sz="3200" dirty="0" smtClean="0"/>
              <a:t>Carbon </a:t>
            </a:r>
            <a:r>
              <a:rPr lang="en-US" sz="3200" dirty="0" err="1" smtClean="0"/>
              <a:t>Tetrafluoride</a:t>
            </a: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23690680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Water Cycle.jpe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955868"/>
            <a:ext cx="9144000" cy="508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9439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5724" y="2659929"/>
            <a:ext cx="9058276" cy="17820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24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</a:p>
          <a:p>
            <a:pPr>
              <a:lnSpc>
                <a:spcPct val="115000"/>
              </a:lnSpc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sz="2400" dirty="0" smtClean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8.) Do you support regulating CO</a:t>
            </a:r>
            <a:r>
              <a:rPr lang="en-US" sz="2400" baseline="-25000" dirty="0" smtClean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400" dirty="0" smtClean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as a pollutant?</a:t>
            </a:r>
          </a:p>
          <a:p>
            <a:pPr>
              <a:lnSpc>
                <a:spcPct val="115000"/>
              </a:lnSpc>
            </a:pPr>
            <a:r>
              <a:rPr lang="en-US" sz="24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sz="2400" dirty="0" smtClean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8.) Estimated % of adults who support regulating CO</a:t>
            </a:r>
            <a:r>
              <a:rPr lang="en-US" sz="2400" baseline="-25000" dirty="0" smtClean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400" dirty="0" smtClean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as a pollutant</a:t>
            </a:r>
          </a:p>
          <a:p>
            <a:pPr>
              <a:lnSpc>
                <a:spcPct val="115000"/>
              </a:lnSpc>
            </a:pPr>
            <a:endParaRPr lang="en-US" sz="2400" dirty="0" smtClean="0">
              <a:solidFill>
                <a:srgbClr val="0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96216" y="94765"/>
            <a:ext cx="3843009" cy="199458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725" y="94766"/>
            <a:ext cx="2364581" cy="2367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9223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5724" y="2659928"/>
            <a:ext cx="8867776" cy="149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24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</a:p>
          <a:p>
            <a:pPr>
              <a:lnSpc>
                <a:spcPct val="115000"/>
              </a:lnSpc>
            </a:pPr>
            <a:r>
              <a:rPr lang="en-US" sz="3200" b="1" dirty="0" smtClean="0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74%</a:t>
            </a:r>
            <a:r>
              <a:rPr lang="en-US" sz="24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sz="2400" dirty="0" smtClean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8.) Estimated % of adults who support regulating</a:t>
            </a:r>
          </a:p>
          <a:p>
            <a:pPr>
              <a:lnSpc>
                <a:spcPct val="115000"/>
              </a:lnSpc>
            </a:pPr>
            <a:r>
              <a:rPr lang="en-US" sz="24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sz="2400" dirty="0" smtClean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			</a:t>
            </a:r>
            <a:r>
              <a:rPr lang="en-US" sz="2400" dirty="0" smtClean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CO</a:t>
            </a:r>
            <a:r>
              <a:rPr lang="en-US" sz="2400" baseline="-25000" dirty="0" smtClean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400" dirty="0" smtClean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as a pollutant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96216" y="94765"/>
            <a:ext cx="3843009" cy="199458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725" y="94766"/>
            <a:ext cx="2364581" cy="2367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7297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26456" y="737291"/>
            <a:ext cx="914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American Red Cross did more work with disaster relief efforts in 2017  </a:t>
            </a:r>
          </a:p>
          <a:p>
            <a:pPr algn="ctr"/>
            <a:r>
              <a:rPr lang="en-US" sz="4000" dirty="0" smtClean="0"/>
              <a:t>than the last 4 years combined. </a:t>
            </a:r>
            <a:endParaRPr lang="en-US" sz="4000" dirty="0"/>
          </a:p>
        </p:txBody>
      </p:sp>
      <p:pic>
        <p:nvPicPr>
          <p:cNvPr id="2" name="Picture 1" descr="red cross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7114" y="2989937"/>
            <a:ext cx="3205619" cy="328122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1650" y="3267765"/>
            <a:ext cx="463067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Was last year simply extreme weather or is there something else going on?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7000035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055" y="131251"/>
            <a:ext cx="8501523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/>
              <a:t>Sarichef</a:t>
            </a:r>
            <a:r>
              <a:rPr lang="en-US" sz="3600" b="1" dirty="0" smtClean="0"/>
              <a:t> Island, Alaska</a:t>
            </a:r>
          </a:p>
          <a:p>
            <a:pPr marL="457200" indent="-457200">
              <a:buFont typeface="Arial"/>
              <a:buChar char="•"/>
            </a:pPr>
            <a:r>
              <a:rPr lang="en-US" sz="3200" b="1" dirty="0" smtClean="0"/>
              <a:t>Inhabited for 400 years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64256" y="6550223"/>
            <a:ext cx="44797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NOAA </a:t>
            </a:r>
            <a:r>
              <a:rPr lang="mr-IN" sz="1400" dirty="0" smtClean="0"/>
              <a:t>–</a:t>
            </a:r>
            <a:r>
              <a:rPr lang="en-US" sz="1400" dirty="0" smtClean="0"/>
              <a:t> Pacific Marine Environmental Laboratory (PMEL)</a:t>
            </a:r>
            <a:endParaRPr lang="en-US" sz="1400" dirty="0"/>
          </a:p>
        </p:txBody>
      </p:sp>
      <p:pic>
        <p:nvPicPr>
          <p:cNvPr id="6" name="Picture 5" descr="original-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4727" y="1935073"/>
            <a:ext cx="6235016" cy="4156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641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055" y="131251"/>
            <a:ext cx="85015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/>
              <a:t>Sarichef</a:t>
            </a:r>
            <a:r>
              <a:rPr lang="en-US" sz="3600" b="1" dirty="0" smtClean="0"/>
              <a:t> Island, Alaska</a:t>
            </a:r>
          </a:p>
          <a:p>
            <a:r>
              <a:rPr lang="en-US" sz="3600" b="1" dirty="0"/>
              <a:t>	</a:t>
            </a:r>
            <a:r>
              <a:rPr lang="en-US" sz="3600" b="1" dirty="0" smtClean="0"/>
              <a:t>What is the difference?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64256" y="6550223"/>
            <a:ext cx="44797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NOAA </a:t>
            </a:r>
            <a:r>
              <a:rPr lang="mr-IN" sz="1400" dirty="0" smtClean="0"/>
              <a:t>–</a:t>
            </a:r>
            <a:r>
              <a:rPr lang="en-US" sz="1400" dirty="0" smtClean="0"/>
              <a:t> Pacific Marine Environmental Laboratory (PMEL)</a:t>
            </a:r>
            <a:endParaRPr lang="en-US" sz="1400" dirty="0"/>
          </a:p>
        </p:txBody>
      </p:sp>
      <p:pic>
        <p:nvPicPr>
          <p:cNvPr id="6" name="Picture 5" descr="original-1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0001" y="1442492"/>
            <a:ext cx="3485497" cy="4602120"/>
          </a:xfrm>
          <a:prstGeom prst="rect">
            <a:avLst/>
          </a:prstGeom>
        </p:spPr>
      </p:pic>
      <p:pic>
        <p:nvPicPr>
          <p:cNvPr id="7" name="Picture 6" descr="shish-before-3col-SHISH_ST1-crop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12223" y="2153222"/>
            <a:ext cx="4722437" cy="3234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8031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055" y="143580"/>
            <a:ext cx="8964945" cy="29300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/>
              <a:t>Sarichef</a:t>
            </a:r>
            <a:r>
              <a:rPr lang="en-US" sz="3600" b="1" dirty="0" smtClean="0"/>
              <a:t> Island, Alaska</a:t>
            </a:r>
            <a:endParaRPr lang="en-US" sz="3200" dirty="0" smtClean="0"/>
          </a:p>
          <a:p>
            <a:pPr marL="457200" indent="-457200">
              <a:lnSpc>
                <a:spcPct val="80000"/>
              </a:lnSpc>
              <a:buFont typeface="Arial"/>
              <a:buChar char="•"/>
            </a:pPr>
            <a:r>
              <a:rPr lang="en-US" sz="4000" dirty="0" smtClean="0"/>
              <a:t>Facing evacuation </a:t>
            </a:r>
            <a:r>
              <a:rPr lang="mr-IN" sz="4000" dirty="0" smtClean="0"/>
              <a:t>–</a:t>
            </a:r>
            <a:r>
              <a:rPr lang="en-US" sz="4000" dirty="0" smtClean="0"/>
              <a:t> </a:t>
            </a:r>
            <a:r>
              <a:rPr lang="en-US" sz="4000" dirty="0" smtClean="0">
                <a:solidFill>
                  <a:srgbClr val="FF0000"/>
                </a:solidFill>
              </a:rPr>
              <a:t>“Climate Refugees”</a:t>
            </a:r>
          </a:p>
          <a:p>
            <a:pPr marL="914400" lvl="1" indent="-457200">
              <a:lnSpc>
                <a:spcPct val="80000"/>
              </a:lnSpc>
              <a:buFont typeface="Arial"/>
              <a:buChar char="•"/>
            </a:pPr>
            <a:r>
              <a:rPr lang="en-US" sz="3600" dirty="0" smtClean="0"/>
              <a:t>Sea levels rising</a:t>
            </a:r>
          </a:p>
          <a:p>
            <a:pPr marL="914400" lvl="1" indent="-457200">
              <a:lnSpc>
                <a:spcPct val="80000"/>
              </a:lnSpc>
              <a:buFont typeface="Arial"/>
              <a:buChar char="•"/>
            </a:pPr>
            <a:r>
              <a:rPr lang="en-US" sz="3600" dirty="0" smtClean="0"/>
              <a:t>Reduced sea ice causing higher storm surges</a:t>
            </a:r>
          </a:p>
          <a:p>
            <a:pPr marL="914400" lvl="1" indent="-457200">
              <a:lnSpc>
                <a:spcPct val="80000"/>
              </a:lnSpc>
              <a:buFont typeface="Arial"/>
              <a:buChar char="•"/>
            </a:pPr>
            <a:r>
              <a:rPr lang="en-US" sz="3600" dirty="0" smtClean="0"/>
              <a:t>Thawing permafrost causing erosion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4664256" y="6550223"/>
            <a:ext cx="44797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NOAA </a:t>
            </a:r>
            <a:r>
              <a:rPr lang="mr-IN" sz="1400" dirty="0" smtClean="0"/>
              <a:t>–</a:t>
            </a:r>
            <a:r>
              <a:rPr lang="en-US" sz="1400" dirty="0" smtClean="0"/>
              <a:t> Pacific Marine Environmental Laboratory (PMEL)</a:t>
            </a:r>
            <a:endParaRPr lang="en-US" sz="1400" dirty="0"/>
          </a:p>
        </p:txBody>
      </p:sp>
      <p:pic>
        <p:nvPicPr>
          <p:cNvPr id="7" name="Picture 6" descr="origina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8964" y="3759401"/>
            <a:ext cx="4186233" cy="2790822"/>
          </a:xfrm>
          <a:prstGeom prst="rect">
            <a:avLst/>
          </a:prstGeom>
        </p:spPr>
      </p:pic>
      <p:pic>
        <p:nvPicPr>
          <p:cNvPr id="8" name="Picture 7" descr="shish-before-3col-SHISH_ST1-crop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055" y="3816153"/>
            <a:ext cx="3991742" cy="2734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422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3838" y="1004727"/>
            <a:ext cx="882946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>
                <a:solidFill>
                  <a:prstClr val="black"/>
                </a:solidFill>
                <a:cs typeface="Times"/>
              </a:rPr>
              <a:t>How do scientists gather data </a:t>
            </a:r>
          </a:p>
          <a:p>
            <a:pPr algn="ctr"/>
            <a:r>
              <a:rPr lang="en-US" sz="4800" dirty="0">
                <a:solidFill>
                  <a:prstClr val="black"/>
                </a:solidFill>
                <a:cs typeface="Times"/>
              </a:rPr>
              <a:t>to study climate?</a:t>
            </a:r>
          </a:p>
        </p:txBody>
      </p:sp>
      <p:pic>
        <p:nvPicPr>
          <p:cNvPr id="3" name="Picture 2" descr="planet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19980" y="2947826"/>
            <a:ext cx="3179136" cy="2696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8670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1" descr="Four_Spheres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42388" y="1421356"/>
            <a:ext cx="4981159" cy="500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448300" y="64008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15901" y="6406803"/>
            <a:ext cx="864286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Image </a:t>
            </a:r>
            <a:r>
              <a:rPr lang="en-US" sz="1050" dirty="0"/>
              <a:t>credits: Jennifer Loomis, TERC/Biosphere image provided by ORBIMAGE © Orbital Imaging Corporation. Processing by NASA Goddard Space Flight Center. Image source: Exploring </a:t>
            </a:r>
            <a:r>
              <a:rPr lang="en-US" sz="1050" dirty="0" smtClean="0"/>
              <a:t>Earth</a:t>
            </a:r>
            <a:endParaRPr lang="en-US" sz="105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223626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Four of Earth’s System Components </a:t>
            </a:r>
          </a:p>
          <a:p>
            <a:pPr algn="ctr"/>
            <a:r>
              <a:rPr lang="en-US" sz="3600" b="1" dirty="0" smtClean="0"/>
              <a:t>(or “Spheres”)</a:t>
            </a:r>
            <a:endParaRPr lang="en-US" sz="3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06154" y="2501714"/>
            <a:ext cx="292648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Earth </a:t>
            </a:r>
            <a:r>
              <a:rPr lang="en-US" sz="3200" dirty="0"/>
              <a:t>is a </a:t>
            </a:r>
            <a:r>
              <a:rPr lang="en-US" sz="3200" dirty="0" smtClean="0"/>
              <a:t>system </a:t>
            </a:r>
            <a:r>
              <a:rPr lang="en-US" sz="3200" dirty="0"/>
              <a:t>made </a:t>
            </a:r>
            <a:r>
              <a:rPr lang="en-US" sz="3200" dirty="0" smtClean="0"/>
              <a:t>up of multiple interconnected components.</a:t>
            </a:r>
          </a:p>
        </p:txBody>
      </p:sp>
    </p:spTree>
    <p:extLst>
      <p:ext uri="{BB962C8B-B14F-4D97-AF65-F5344CB8AC3E}">
        <p14:creationId xmlns:p14="http://schemas.microsoft.com/office/powerpoint/2010/main" val="9038290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13407</TotalTime>
  <Words>513</Words>
  <Application>Microsoft Macintosh PowerPoint</Application>
  <PresentationFormat>On-screen Show (4:3)</PresentationFormat>
  <Paragraphs>109</Paragraphs>
  <Slides>33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 Jungbluth</dc:creator>
  <cp:lastModifiedBy>A Jungbluth</cp:lastModifiedBy>
  <cp:revision>301</cp:revision>
  <dcterms:created xsi:type="dcterms:W3CDTF">2018-01-13T03:52:41Z</dcterms:created>
  <dcterms:modified xsi:type="dcterms:W3CDTF">2018-10-01T01:35:44Z</dcterms:modified>
</cp:coreProperties>
</file>