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xlsx" ContentType="application/vnd.openxmlformats-officedocument.spreadsheetml.sheet"/>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3"/>
  </p:notesMasterIdLst>
  <p:sldIdLst>
    <p:sldId id="257" r:id="rId2"/>
    <p:sldId id="258" r:id="rId3"/>
    <p:sldId id="259" r:id="rId4"/>
    <p:sldId id="264" r:id="rId5"/>
    <p:sldId id="493" r:id="rId6"/>
    <p:sldId id="537" r:id="rId7"/>
    <p:sldId id="538" r:id="rId8"/>
    <p:sldId id="539" r:id="rId9"/>
    <p:sldId id="453" r:id="rId10"/>
    <p:sldId id="454" r:id="rId11"/>
    <p:sldId id="455" r:id="rId12"/>
    <p:sldId id="456" r:id="rId13"/>
    <p:sldId id="457" r:id="rId14"/>
    <p:sldId id="489" r:id="rId15"/>
    <p:sldId id="413" r:id="rId16"/>
    <p:sldId id="495" r:id="rId17"/>
    <p:sldId id="414" r:id="rId18"/>
    <p:sldId id="496" r:id="rId19"/>
    <p:sldId id="404" r:id="rId20"/>
    <p:sldId id="407" r:id="rId21"/>
    <p:sldId id="500" r:id="rId22"/>
    <p:sldId id="409" r:id="rId23"/>
    <p:sldId id="410" r:id="rId24"/>
    <p:sldId id="411" r:id="rId25"/>
    <p:sldId id="412" r:id="rId26"/>
    <p:sldId id="415" r:id="rId27"/>
    <p:sldId id="505" r:id="rId28"/>
    <p:sldId id="506" r:id="rId29"/>
    <p:sldId id="416" r:id="rId30"/>
    <p:sldId id="419" r:id="rId31"/>
    <p:sldId id="420"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BA9E7D"/>
    <a:srgbClr val="C4D69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653" autoAdjust="0"/>
  </p:normalViewPr>
  <p:slideViewPr>
    <p:cSldViewPr snapToGrid="0" snapToObjects="1">
      <p:cViewPr varScale="1">
        <p:scale>
          <a:sx n="106" d="100"/>
          <a:sy n="106" d="100"/>
        </p:scale>
        <p:origin x="-1544" y="-112"/>
      </p:cViewPr>
      <p:guideLst>
        <p:guide orient="horz" pos="2160"/>
        <p:guide pos="2880"/>
      </p:guideLst>
    </p:cSldViewPr>
  </p:slideViewPr>
  <p:notesTextViewPr>
    <p:cViewPr>
      <p:scale>
        <a:sx n="100" d="100"/>
        <a:sy n="100" d="100"/>
      </p:scale>
      <p:origin x="0" y="0"/>
    </p:cViewPr>
  </p:notesTextViewPr>
  <p:sorterViewPr>
    <p:cViewPr>
      <p:scale>
        <a:sx n="145" d="100"/>
        <a:sy n="145" d="100"/>
      </p:scale>
      <p:origin x="0" y="3580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0611166"/>
          <c:y val="0.0323785"/>
          <c:w val="0.926256"/>
          <c:h val="0.789635"/>
        </c:manualLayout>
      </c:layout>
      <c:lineChart>
        <c:grouping val="standard"/>
        <c:varyColors val="0"/>
        <c:ser>
          <c:idx val="0"/>
          <c:order val="0"/>
          <c:tx>
            <c:strRef>
              <c:f>Sheet1!$A$2</c:f>
              <c:strCache>
                <c:ptCount val="1"/>
                <c:pt idx="0">
                  <c:v>cw grazed</c:v>
                </c:pt>
              </c:strCache>
            </c:strRef>
          </c:tx>
          <c:spPr>
            <a:ln w="12700" cap="flat">
              <a:solidFill>
                <a:srgbClr val="000000"/>
              </a:solidFill>
              <a:prstDash val="solid"/>
              <a:round/>
            </a:ln>
            <a:effectLst/>
          </c:spPr>
          <c:marker>
            <c:symbol val="diamond"/>
            <c:size val="6"/>
            <c:spPr>
              <a:solidFill>
                <a:srgbClr val="99CC00"/>
              </a:solidFill>
              <a:ln w="9525" cap="flat">
                <a:solidFill>
                  <a:srgbClr val="99CC00"/>
                </a:solidFill>
                <a:prstDash val="solid"/>
                <a:round/>
              </a:ln>
              <a:effectLst/>
            </c:spPr>
          </c:marker>
          <c:errBars>
            <c:errDir val="y"/>
            <c:errBarType val="both"/>
            <c:errValType val="cust"/>
            <c:noEndCap val="0"/>
            <c:plus>
              <c:numLit>
                <c:formatCode>General</c:formatCode>
                <c:ptCount val="19"/>
                <c:pt idx="0">
                  <c:v>4.804642</c:v>
                </c:pt>
                <c:pt idx="1">
                  <c:v>4.883183</c:v>
                </c:pt>
                <c:pt idx="2">
                  <c:v>5.312609999999998</c:v>
                </c:pt>
                <c:pt idx="3">
                  <c:v>3.540799</c:v>
                </c:pt>
                <c:pt idx="4">
                  <c:v>5.627388999999944</c:v>
                </c:pt>
                <c:pt idx="5">
                  <c:v>3.098131</c:v>
                </c:pt>
                <c:pt idx="6">
                  <c:v>5.497103999999997</c:v>
                </c:pt>
                <c:pt idx="7">
                  <c:v>2.565959</c:v>
                </c:pt>
                <c:pt idx="8">
                  <c:v>4.584087999999975</c:v>
                </c:pt>
                <c:pt idx="9">
                  <c:v>5.902175</c:v>
                </c:pt>
                <c:pt idx="10">
                  <c:v>4.28956</c:v>
                </c:pt>
                <c:pt idx="11">
                  <c:v>6.601902</c:v>
                </c:pt>
                <c:pt idx="12">
                  <c:v>4.274927</c:v>
                </c:pt>
                <c:pt idx="13">
                  <c:v>2.15237</c:v>
                </c:pt>
                <c:pt idx="14">
                  <c:v>0.797121</c:v>
                </c:pt>
                <c:pt idx="15">
                  <c:v>0.395546</c:v>
                </c:pt>
                <c:pt idx="16">
                  <c:v>3.040885</c:v>
                </c:pt>
                <c:pt idx="17">
                  <c:v>3.685494</c:v>
                </c:pt>
                <c:pt idx="18">
                  <c:v>3.487091</c:v>
                </c:pt>
              </c:numLit>
            </c:plus>
            <c:minus>
              <c:numLit>
                <c:formatCode>General</c:formatCode>
                <c:ptCount val="19"/>
                <c:pt idx="0">
                  <c:v>4.804642</c:v>
                </c:pt>
                <c:pt idx="1">
                  <c:v>4.883183</c:v>
                </c:pt>
                <c:pt idx="2">
                  <c:v>5.312609999999998</c:v>
                </c:pt>
                <c:pt idx="3">
                  <c:v>3.540799</c:v>
                </c:pt>
                <c:pt idx="4">
                  <c:v>5.627388999999944</c:v>
                </c:pt>
                <c:pt idx="5">
                  <c:v>3.098131</c:v>
                </c:pt>
                <c:pt idx="6">
                  <c:v>5.497103999999997</c:v>
                </c:pt>
                <c:pt idx="7">
                  <c:v>2.565959</c:v>
                </c:pt>
                <c:pt idx="8">
                  <c:v>4.584087999999975</c:v>
                </c:pt>
                <c:pt idx="9">
                  <c:v>5.902175</c:v>
                </c:pt>
                <c:pt idx="10">
                  <c:v>4.28956</c:v>
                </c:pt>
                <c:pt idx="11">
                  <c:v>6.601902</c:v>
                </c:pt>
                <c:pt idx="12">
                  <c:v>4.274927</c:v>
                </c:pt>
                <c:pt idx="13">
                  <c:v>2.15237</c:v>
                </c:pt>
                <c:pt idx="14">
                  <c:v>0.797121</c:v>
                </c:pt>
                <c:pt idx="15">
                  <c:v>0.395546</c:v>
                </c:pt>
                <c:pt idx="16">
                  <c:v>3.040885</c:v>
                </c:pt>
                <c:pt idx="17">
                  <c:v>3.685494</c:v>
                </c:pt>
                <c:pt idx="18">
                  <c:v>3.487091</c:v>
                </c:pt>
              </c:numLit>
            </c:minus>
            <c:spPr>
              <a:noFill/>
              <a:ln w="12700" cap="flat">
                <a:solidFill>
                  <a:srgbClr val="000000"/>
                </a:solidFill>
                <a:prstDash val="solid"/>
                <a:round/>
              </a:ln>
              <a:effectLst/>
            </c:spPr>
          </c:errBars>
          <c:cat>
            <c:strRef>
              <c:f>Sheet1!$B$1:$T$1</c:f>
              <c:strCache>
                <c:ptCount val="19"/>
                <c:pt idx="0">
                  <c:v>August 2007</c:v>
                </c:pt>
                <c:pt idx="1">
                  <c:v>April 2008</c:v>
                </c:pt>
                <c:pt idx="2">
                  <c:v>August 2008</c:v>
                </c:pt>
                <c:pt idx="3">
                  <c:v>April 2009</c:v>
                </c:pt>
                <c:pt idx="4">
                  <c:v>August 2009</c:v>
                </c:pt>
                <c:pt idx="5">
                  <c:v>April 2010</c:v>
                </c:pt>
                <c:pt idx="6">
                  <c:v>August 2010</c:v>
                </c:pt>
                <c:pt idx="7">
                  <c:v>April 2011</c:v>
                </c:pt>
                <c:pt idx="8">
                  <c:v>August 2011</c:v>
                </c:pt>
                <c:pt idx="9">
                  <c:v>April 2012</c:v>
                </c:pt>
                <c:pt idx="10">
                  <c:v>August 2012</c:v>
                </c:pt>
                <c:pt idx="11">
                  <c:v>April 2013</c:v>
                </c:pt>
                <c:pt idx="12">
                  <c:v>August 2013</c:v>
                </c:pt>
                <c:pt idx="13">
                  <c:v>April 2014</c:v>
                </c:pt>
                <c:pt idx="14">
                  <c:v>August 2014</c:v>
                </c:pt>
                <c:pt idx="15">
                  <c:v>April 2015</c:v>
                </c:pt>
                <c:pt idx="16">
                  <c:v>August 2015</c:v>
                </c:pt>
                <c:pt idx="17">
                  <c:v>April 2016</c:v>
                </c:pt>
                <c:pt idx="18">
                  <c:v>August 2016</c:v>
                </c:pt>
              </c:strCache>
            </c:strRef>
          </c:cat>
          <c:val>
            <c:numRef>
              <c:f>Sheet1!$B$2:$T$2</c:f>
              <c:numCache>
                <c:formatCode>General</c:formatCode>
                <c:ptCount val="19"/>
                <c:pt idx="0">
                  <c:v>29.333604</c:v>
                </c:pt>
                <c:pt idx="1">
                  <c:v>41.150266</c:v>
                </c:pt>
                <c:pt idx="2">
                  <c:v>52.065051</c:v>
                </c:pt>
                <c:pt idx="3">
                  <c:v>50.922296</c:v>
                </c:pt>
                <c:pt idx="4">
                  <c:v>41.234414</c:v>
                </c:pt>
                <c:pt idx="5">
                  <c:v>38.430044</c:v>
                </c:pt>
                <c:pt idx="6">
                  <c:v>38.887578</c:v>
                </c:pt>
                <c:pt idx="7">
                  <c:v>52.578506</c:v>
                </c:pt>
                <c:pt idx="8">
                  <c:v>58.19289</c:v>
                </c:pt>
                <c:pt idx="9">
                  <c:v>57.265687</c:v>
                </c:pt>
                <c:pt idx="10">
                  <c:v>33.093042</c:v>
                </c:pt>
                <c:pt idx="11">
                  <c:v>47.201082</c:v>
                </c:pt>
                <c:pt idx="12">
                  <c:v>25.11469</c:v>
                </c:pt>
                <c:pt idx="13">
                  <c:v>7.354096999999975</c:v>
                </c:pt>
                <c:pt idx="14">
                  <c:v>2.031617</c:v>
                </c:pt>
                <c:pt idx="15">
                  <c:v>0.702822</c:v>
                </c:pt>
                <c:pt idx="16">
                  <c:v>8.642026999999998</c:v>
                </c:pt>
                <c:pt idx="17">
                  <c:v>35.748553</c:v>
                </c:pt>
                <c:pt idx="18">
                  <c:v>54.557394</c:v>
                </c:pt>
              </c:numCache>
            </c:numRef>
          </c:val>
          <c:smooth val="0"/>
        </c:ser>
        <c:ser>
          <c:idx val="1"/>
          <c:order val="1"/>
          <c:tx>
            <c:strRef>
              <c:f>Sheet1!$A$3</c:f>
              <c:strCache>
                <c:ptCount val="1"/>
                <c:pt idx="0">
                  <c:v>cw ungrazed</c:v>
                </c:pt>
              </c:strCache>
            </c:strRef>
          </c:tx>
          <c:spPr>
            <a:ln w="12700" cap="flat">
              <a:solidFill>
                <a:srgbClr val="000000"/>
              </a:solidFill>
              <a:prstDash val="sysDash"/>
              <a:round/>
            </a:ln>
            <a:effectLst/>
          </c:spPr>
          <c:marker>
            <c:symbol val="square"/>
            <c:size val="5"/>
            <c:spPr>
              <a:solidFill>
                <a:srgbClr val="008000"/>
              </a:solidFill>
              <a:ln w="9525" cap="flat">
                <a:solidFill>
                  <a:srgbClr val="008000"/>
                </a:solidFill>
                <a:prstDash val="solid"/>
                <a:round/>
              </a:ln>
              <a:effectLst/>
            </c:spPr>
          </c:marker>
          <c:errBars>
            <c:errDir val="y"/>
            <c:errBarType val="both"/>
            <c:errValType val="cust"/>
            <c:noEndCap val="0"/>
            <c:plus>
              <c:numLit>
                <c:formatCode>General</c:formatCode>
                <c:ptCount val="19"/>
                <c:pt idx="0">
                  <c:v>5.018824</c:v>
                </c:pt>
                <c:pt idx="1">
                  <c:v>6.382817999999975</c:v>
                </c:pt>
                <c:pt idx="2">
                  <c:v>5.90242</c:v>
                </c:pt>
                <c:pt idx="3">
                  <c:v>2.989965</c:v>
                </c:pt>
                <c:pt idx="4">
                  <c:v>6.211785</c:v>
                </c:pt>
                <c:pt idx="5">
                  <c:v>2.979474999999999</c:v>
                </c:pt>
                <c:pt idx="6">
                  <c:v>5.697237999999975</c:v>
                </c:pt>
                <c:pt idx="7">
                  <c:v>1.965686</c:v>
                </c:pt>
                <c:pt idx="8">
                  <c:v>4.982964</c:v>
                </c:pt>
                <c:pt idx="9">
                  <c:v>5.527643</c:v>
                </c:pt>
                <c:pt idx="10">
                  <c:v>3.801844</c:v>
                </c:pt>
                <c:pt idx="11">
                  <c:v>6.960473</c:v>
                </c:pt>
                <c:pt idx="12">
                  <c:v>4.028295</c:v>
                </c:pt>
                <c:pt idx="13">
                  <c:v>2.657189</c:v>
                </c:pt>
                <c:pt idx="14">
                  <c:v>0.68965</c:v>
                </c:pt>
                <c:pt idx="15">
                  <c:v>0.921561</c:v>
                </c:pt>
                <c:pt idx="16">
                  <c:v>2.54859</c:v>
                </c:pt>
                <c:pt idx="17">
                  <c:v>3.199763</c:v>
                </c:pt>
                <c:pt idx="18">
                  <c:v>4.446492</c:v>
                </c:pt>
              </c:numLit>
            </c:plus>
            <c:minus>
              <c:numLit>
                <c:formatCode>General</c:formatCode>
                <c:ptCount val="19"/>
                <c:pt idx="0">
                  <c:v>5.018824</c:v>
                </c:pt>
                <c:pt idx="1">
                  <c:v>6.382817999999975</c:v>
                </c:pt>
                <c:pt idx="2">
                  <c:v>5.90242</c:v>
                </c:pt>
                <c:pt idx="3">
                  <c:v>2.989965</c:v>
                </c:pt>
                <c:pt idx="4">
                  <c:v>6.211785</c:v>
                </c:pt>
                <c:pt idx="5">
                  <c:v>2.979474999999999</c:v>
                </c:pt>
                <c:pt idx="6">
                  <c:v>5.697237999999975</c:v>
                </c:pt>
                <c:pt idx="7">
                  <c:v>1.965686</c:v>
                </c:pt>
                <c:pt idx="8">
                  <c:v>4.982964</c:v>
                </c:pt>
                <c:pt idx="9">
                  <c:v>5.527643</c:v>
                </c:pt>
                <c:pt idx="10">
                  <c:v>3.801844</c:v>
                </c:pt>
                <c:pt idx="11">
                  <c:v>6.960473</c:v>
                </c:pt>
                <c:pt idx="12">
                  <c:v>4.028295</c:v>
                </c:pt>
                <c:pt idx="13">
                  <c:v>2.657189</c:v>
                </c:pt>
                <c:pt idx="14">
                  <c:v>0.68965</c:v>
                </c:pt>
                <c:pt idx="15">
                  <c:v>0.921561</c:v>
                </c:pt>
                <c:pt idx="16">
                  <c:v>2.54859</c:v>
                </c:pt>
                <c:pt idx="17">
                  <c:v>3.199763</c:v>
                </c:pt>
                <c:pt idx="18">
                  <c:v>4.446492</c:v>
                </c:pt>
              </c:numLit>
            </c:minus>
            <c:spPr>
              <a:noFill/>
              <a:ln w="12700" cap="flat">
                <a:solidFill>
                  <a:srgbClr val="000000"/>
                </a:solidFill>
                <a:prstDash val="solid"/>
                <a:round/>
              </a:ln>
              <a:effectLst/>
            </c:spPr>
          </c:errBars>
          <c:cat>
            <c:strRef>
              <c:f>Sheet1!$B$1:$T$1</c:f>
              <c:strCache>
                <c:ptCount val="19"/>
                <c:pt idx="0">
                  <c:v>August 2007</c:v>
                </c:pt>
                <c:pt idx="1">
                  <c:v>April 2008</c:v>
                </c:pt>
                <c:pt idx="2">
                  <c:v>August 2008</c:v>
                </c:pt>
                <c:pt idx="3">
                  <c:v>April 2009</c:v>
                </c:pt>
                <c:pt idx="4">
                  <c:v>August 2009</c:v>
                </c:pt>
                <c:pt idx="5">
                  <c:v>April 2010</c:v>
                </c:pt>
                <c:pt idx="6">
                  <c:v>August 2010</c:v>
                </c:pt>
                <c:pt idx="7">
                  <c:v>April 2011</c:v>
                </c:pt>
                <c:pt idx="8">
                  <c:v>August 2011</c:v>
                </c:pt>
                <c:pt idx="9">
                  <c:v>April 2012</c:v>
                </c:pt>
                <c:pt idx="10">
                  <c:v>August 2012</c:v>
                </c:pt>
                <c:pt idx="11">
                  <c:v>April 2013</c:v>
                </c:pt>
                <c:pt idx="12">
                  <c:v>August 2013</c:v>
                </c:pt>
                <c:pt idx="13">
                  <c:v>April 2014</c:v>
                </c:pt>
                <c:pt idx="14">
                  <c:v>August 2014</c:v>
                </c:pt>
                <c:pt idx="15">
                  <c:v>April 2015</c:v>
                </c:pt>
                <c:pt idx="16">
                  <c:v>August 2015</c:v>
                </c:pt>
                <c:pt idx="17">
                  <c:v>April 2016</c:v>
                </c:pt>
                <c:pt idx="18">
                  <c:v>August 2016</c:v>
                </c:pt>
              </c:strCache>
            </c:strRef>
          </c:cat>
          <c:val>
            <c:numRef>
              <c:f>Sheet1!$B$3:$T$3</c:f>
              <c:numCache>
                <c:formatCode>General</c:formatCode>
                <c:ptCount val="19"/>
                <c:pt idx="0">
                  <c:v>31.875765</c:v>
                </c:pt>
                <c:pt idx="1">
                  <c:v>42.989542</c:v>
                </c:pt>
                <c:pt idx="2">
                  <c:v>53.443077</c:v>
                </c:pt>
                <c:pt idx="3">
                  <c:v>48.88679</c:v>
                </c:pt>
                <c:pt idx="4">
                  <c:v>44.110163</c:v>
                </c:pt>
                <c:pt idx="5">
                  <c:v>33.732953</c:v>
                </c:pt>
                <c:pt idx="6">
                  <c:v>31.998479</c:v>
                </c:pt>
                <c:pt idx="7">
                  <c:v>52.224678</c:v>
                </c:pt>
                <c:pt idx="8">
                  <c:v>50.07949</c:v>
                </c:pt>
                <c:pt idx="9">
                  <c:v>50.538767</c:v>
                </c:pt>
                <c:pt idx="10">
                  <c:v>28.799158</c:v>
                </c:pt>
                <c:pt idx="11">
                  <c:v>45.691504</c:v>
                </c:pt>
                <c:pt idx="12">
                  <c:v>26.121864</c:v>
                </c:pt>
                <c:pt idx="13">
                  <c:v>8.229378999999998</c:v>
                </c:pt>
                <c:pt idx="14">
                  <c:v>2.753008</c:v>
                </c:pt>
                <c:pt idx="15">
                  <c:v>1.602362</c:v>
                </c:pt>
                <c:pt idx="16">
                  <c:v>11.160078</c:v>
                </c:pt>
                <c:pt idx="17">
                  <c:v>35.198797</c:v>
                </c:pt>
                <c:pt idx="18">
                  <c:v>48.249682</c:v>
                </c:pt>
              </c:numCache>
            </c:numRef>
          </c:val>
          <c:smooth val="0"/>
        </c:ser>
        <c:ser>
          <c:idx val="2"/>
          <c:order val="2"/>
          <c:tx>
            <c:strRef>
              <c:f>Sheet1!$A$4</c:f>
              <c:strCache>
                <c:ptCount val="1"/>
                <c:pt idx="0">
                  <c:v>swain</c:v>
                </c:pt>
              </c:strCache>
            </c:strRef>
          </c:tx>
          <c:spPr>
            <a:ln w="12700" cap="flat">
              <a:solidFill>
                <a:srgbClr val="000000"/>
              </a:solidFill>
              <a:prstDash val="lgDash"/>
              <a:round/>
            </a:ln>
            <a:effectLst/>
          </c:spPr>
          <c:marker>
            <c:symbol val="triangle"/>
            <c:size val="5"/>
            <c:spPr>
              <a:solidFill>
                <a:srgbClr val="000000"/>
              </a:solidFill>
              <a:ln w="9525" cap="flat">
                <a:solidFill>
                  <a:srgbClr val="000000"/>
                </a:solidFill>
                <a:prstDash val="solid"/>
                <a:round/>
              </a:ln>
              <a:effectLst/>
            </c:spPr>
          </c:marker>
          <c:errBars>
            <c:errDir val="y"/>
            <c:errBarType val="both"/>
            <c:errValType val="cust"/>
            <c:noEndCap val="0"/>
            <c:plus>
              <c:numLit>
                <c:formatCode>General</c:formatCode>
                <c:ptCount val="19"/>
                <c:pt idx="0">
                  <c:v>1.452254</c:v>
                </c:pt>
                <c:pt idx="1">
                  <c:v>4.885783999999997</c:v>
                </c:pt>
                <c:pt idx="2">
                  <c:v>4.038851</c:v>
                </c:pt>
                <c:pt idx="3">
                  <c:v>4.458397</c:v>
                </c:pt>
                <c:pt idx="4">
                  <c:v>3.112902</c:v>
                </c:pt>
                <c:pt idx="5">
                  <c:v>3.479601</c:v>
                </c:pt>
                <c:pt idx="6">
                  <c:v>2.75634</c:v>
                </c:pt>
                <c:pt idx="7">
                  <c:v>3.714993</c:v>
                </c:pt>
                <c:pt idx="8">
                  <c:v>4.516098</c:v>
                </c:pt>
                <c:pt idx="9">
                  <c:v>4.166550999999965</c:v>
                </c:pt>
                <c:pt idx="10">
                  <c:v>2.692701</c:v>
                </c:pt>
                <c:pt idx="11">
                  <c:v>3.682025</c:v>
                </c:pt>
                <c:pt idx="12">
                  <c:v>2.123307</c:v>
                </c:pt>
                <c:pt idx="13">
                  <c:v>0.300216</c:v>
                </c:pt>
                <c:pt idx="14">
                  <c:v>0.558175</c:v>
                </c:pt>
                <c:pt idx="15">
                  <c:v>0.002225</c:v>
                </c:pt>
                <c:pt idx="16">
                  <c:v>0.852832</c:v>
                </c:pt>
                <c:pt idx="17">
                  <c:v>4.94864</c:v>
                </c:pt>
                <c:pt idx="18">
                  <c:v>4.263677</c:v>
                </c:pt>
              </c:numLit>
            </c:plus>
            <c:minus>
              <c:numLit>
                <c:formatCode>General</c:formatCode>
                <c:ptCount val="19"/>
                <c:pt idx="0">
                  <c:v>1.452254</c:v>
                </c:pt>
                <c:pt idx="1">
                  <c:v>4.885783999999997</c:v>
                </c:pt>
                <c:pt idx="2">
                  <c:v>4.038851</c:v>
                </c:pt>
                <c:pt idx="3">
                  <c:v>4.458397</c:v>
                </c:pt>
                <c:pt idx="4">
                  <c:v>3.112902</c:v>
                </c:pt>
                <c:pt idx="5">
                  <c:v>3.479601</c:v>
                </c:pt>
                <c:pt idx="6">
                  <c:v>2.75634</c:v>
                </c:pt>
                <c:pt idx="7">
                  <c:v>3.714993</c:v>
                </c:pt>
                <c:pt idx="8">
                  <c:v>4.516098</c:v>
                </c:pt>
                <c:pt idx="9">
                  <c:v>4.166550999999965</c:v>
                </c:pt>
                <c:pt idx="10">
                  <c:v>2.692701</c:v>
                </c:pt>
                <c:pt idx="11">
                  <c:v>3.682025</c:v>
                </c:pt>
                <c:pt idx="12">
                  <c:v>2.123307</c:v>
                </c:pt>
                <c:pt idx="13">
                  <c:v>0.300216</c:v>
                </c:pt>
                <c:pt idx="14">
                  <c:v>0.558175</c:v>
                </c:pt>
                <c:pt idx="15">
                  <c:v>0.002225</c:v>
                </c:pt>
                <c:pt idx="16">
                  <c:v>0.852832</c:v>
                </c:pt>
                <c:pt idx="17">
                  <c:v>4.94864</c:v>
                </c:pt>
                <c:pt idx="18">
                  <c:v>4.263677</c:v>
                </c:pt>
              </c:numLit>
            </c:minus>
            <c:spPr>
              <a:noFill/>
              <a:ln w="12700" cap="flat">
                <a:solidFill>
                  <a:srgbClr val="000000"/>
                </a:solidFill>
                <a:prstDash val="solid"/>
                <a:round/>
              </a:ln>
              <a:effectLst/>
            </c:spPr>
          </c:errBars>
          <c:cat>
            <c:strRef>
              <c:f>Sheet1!$B$1:$T$1</c:f>
              <c:strCache>
                <c:ptCount val="19"/>
                <c:pt idx="0">
                  <c:v>August 2007</c:v>
                </c:pt>
                <c:pt idx="1">
                  <c:v>April 2008</c:v>
                </c:pt>
                <c:pt idx="2">
                  <c:v>August 2008</c:v>
                </c:pt>
                <c:pt idx="3">
                  <c:v>April 2009</c:v>
                </c:pt>
                <c:pt idx="4">
                  <c:v>August 2009</c:v>
                </c:pt>
                <c:pt idx="5">
                  <c:v>April 2010</c:v>
                </c:pt>
                <c:pt idx="6">
                  <c:v>August 2010</c:v>
                </c:pt>
                <c:pt idx="7">
                  <c:v>April 2011</c:v>
                </c:pt>
                <c:pt idx="8">
                  <c:v>August 2011</c:v>
                </c:pt>
                <c:pt idx="9">
                  <c:v>April 2012</c:v>
                </c:pt>
                <c:pt idx="10">
                  <c:v>August 2012</c:v>
                </c:pt>
                <c:pt idx="11">
                  <c:v>April 2013</c:v>
                </c:pt>
                <c:pt idx="12">
                  <c:v>August 2013</c:v>
                </c:pt>
                <c:pt idx="13">
                  <c:v>April 2014</c:v>
                </c:pt>
                <c:pt idx="14">
                  <c:v>August 2014</c:v>
                </c:pt>
                <c:pt idx="15">
                  <c:v>April 2015</c:v>
                </c:pt>
                <c:pt idx="16">
                  <c:v>August 2015</c:v>
                </c:pt>
                <c:pt idx="17">
                  <c:v>April 2016</c:v>
                </c:pt>
                <c:pt idx="18">
                  <c:v>August 2016</c:v>
                </c:pt>
              </c:strCache>
            </c:strRef>
          </c:cat>
          <c:val>
            <c:numRef>
              <c:f>Sheet1!$B$4:$T$4</c:f>
              <c:numCache>
                <c:formatCode>General</c:formatCode>
                <c:ptCount val="19"/>
                <c:pt idx="0">
                  <c:v>9.604401</c:v>
                </c:pt>
                <c:pt idx="1">
                  <c:v>26.343541</c:v>
                </c:pt>
                <c:pt idx="2">
                  <c:v>29.559302</c:v>
                </c:pt>
                <c:pt idx="3">
                  <c:v>34.14188</c:v>
                </c:pt>
                <c:pt idx="4">
                  <c:v>38.919835</c:v>
                </c:pt>
                <c:pt idx="5">
                  <c:v>34.290136</c:v>
                </c:pt>
                <c:pt idx="6">
                  <c:v>46.179488</c:v>
                </c:pt>
                <c:pt idx="7">
                  <c:v>51.909509</c:v>
                </c:pt>
                <c:pt idx="8">
                  <c:v>46.292938</c:v>
                </c:pt>
                <c:pt idx="9">
                  <c:v>40.935989</c:v>
                </c:pt>
                <c:pt idx="10">
                  <c:v>25.696278</c:v>
                </c:pt>
                <c:pt idx="11">
                  <c:v>27.600015</c:v>
                </c:pt>
                <c:pt idx="12">
                  <c:v>9.952253</c:v>
                </c:pt>
                <c:pt idx="13">
                  <c:v>1.3</c:v>
                </c:pt>
                <c:pt idx="14">
                  <c:v>2.0</c:v>
                </c:pt>
                <c:pt idx="15">
                  <c:v>0.010764</c:v>
                </c:pt>
                <c:pt idx="16">
                  <c:v>2.36155</c:v>
                </c:pt>
                <c:pt idx="17">
                  <c:v>31.935582</c:v>
                </c:pt>
                <c:pt idx="18">
                  <c:v>40.31729499999999</c:v>
                </c:pt>
              </c:numCache>
            </c:numRef>
          </c:val>
          <c:smooth val="0"/>
        </c:ser>
        <c:dLbls>
          <c:showLegendKey val="0"/>
          <c:showVal val="0"/>
          <c:showCatName val="0"/>
          <c:showSerName val="0"/>
          <c:showPercent val="0"/>
          <c:showBubbleSize val="0"/>
        </c:dLbls>
        <c:marker val="1"/>
        <c:smooth val="0"/>
        <c:axId val="-2091804632"/>
        <c:axId val="2137947576"/>
      </c:lineChart>
      <c:catAx>
        <c:axId val="-2091804632"/>
        <c:scaling>
          <c:orientation val="minMax"/>
        </c:scaling>
        <c:delete val="0"/>
        <c:axPos val="b"/>
        <c:numFmt formatCode="General" sourceLinked="0"/>
        <c:majorTickMark val="out"/>
        <c:minorTickMark val="none"/>
        <c:tickLblPos val="low"/>
        <c:spPr>
          <a:ln w="12700" cap="flat">
            <a:solidFill>
              <a:srgbClr val="000000"/>
            </a:solidFill>
            <a:prstDash val="solid"/>
            <a:round/>
          </a:ln>
        </c:spPr>
        <c:txPr>
          <a:bodyPr rot="-2700000"/>
          <a:lstStyle/>
          <a:p>
            <a:pPr>
              <a:defRPr sz="1000" b="0" i="0" u="none" strike="noStrike">
                <a:solidFill>
                  <a:srgbClr val="000000"/>
                </a:solidFill>
                <a:latin typeface="Arial"/>
              </a:defRPr>
            </a:pPr>
            <a:endParaRPr lang="en-US"/>
          </a:p>
        </c:txPr>
        <c:crossAx val="2137947576"/>
        <c:crosses val="autoZero"/>
        <c:auto val="1"/>
        <c:lblAlgn val="ctr"/>
        <c:lblOffset val="100"/>
        <c:noMultiLvlLbl val="1"/>
      </c:catAx>
      <c:valAx>
        <c:axId val="2137947576"/>
        <c:scaling>
          <c:orientation val="minMax"/>
          <c:max val="65.0"/>
        </c:scaling>
        <c:delete val="0"/>
        <c:axPos val="l"/>
        <c:numFmt formatCode="0.####" sourceLinked="0"/>
        <c:majorTickMark val="out"/>
        <c:minorTickMark val="none"/>
        <c:tickLblPos val="nextTo"/>
        <c:spPr>
          <a:ln w="12700" cap="flat">
            <a:solidFill>
              <a:srgbClr val="000000"/>
            </a:solidFill>
            <a:prstDash val="solid"/>
            <a:round/>
          </a:ln>
        </c:spPr>
        <c:txPr>
          <a:bodyPr rot="0"/>
          <a:lstStyle/>
          <a:p>
            <a:pPr>
              <a:defRPr sz="1000" b="0" i="0" u="none" strike="noStrike">
                <a:solidFill>
                  <a:srgbClr val="000000"/>
                </a:solidFill>
                <a:latin typeface="Arial"/>
              </a:defRPr>
            </a:pPr>
            <a:endParaRPr lang="en-US"/>
          </a:p>
        </c:txPr>
        <c:crossAx val="-2091804632"/>
        <c:crosses val="autoZero"/>
        <c:crossBetween val="between"/>
        <c:majorUnit val="16.25"/>
        <c:minorUnit val="8.125"/>
      </c:valAx>
      <c:spPr>
        <a:noFill/>
        <a:ln w="12700" cap="flat">
          <a:noFill/>
          <a:miter lim="400000"/>
        </a:ln>
        <a:effectLst/>
      </c:spPr>
    </c:plotArea>
    <c:plotVisOnly val="1"/>
    <c:dispBlanksAs val="gap"/>
    <c:showDLblsOverMax val="1"/>
  </c:chart>
  <c:spPr>
    <a:solidFill>
      <a:srgbClr val="FFFFFF"/>
    </a:solid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A4E37D-57FE-FA49-A695-A0359023818A}" type="datetimeFigureOut">
              <a:rPr lang="en-US" smtClean="0"/>
              <a:t>9/30/18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31505F-1BD9-2544-A4B9-2D2FFBEB68E7}" type="slidenum">
              <a:rPr lang="en-US" smtClean="0"/>
              <a:t>‹#›</a:t>
            </a:fld>
            <a:endParaRPr lang="en-US"/>
          </a:p>
        </p:txBody>
      </p:sp>
    </p:spTree>
    <p:extLst>
      <p:ext uri="{BB962C8B-B14F-4D97-AF65-F5344CB8AC3E}">
        <p14:creationId xmlns:p14="http://schemas.microsoft.com/office/powerpoint/2010/main" val="11877489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hape 444"/>
          <p:cNvSpPr>
            <a:spLocks noGrp="1" noRot="1" noChangeAspect="1"/>
          </p:cNvSpPr>
          <p:nvPr>
            <p:ph type="sldImg"/>
          </p:nvPr>
        </p:nvSpPr>
        <p:spPr>
          <a:xfrm>
            <a:off x="1143000" y="685800"/>
            <a:ext cx="4572000" cy="3429000"/>
          </a:xfrm>
          <a:prstGeom prst="rect">
            <a:avLst/>
          </a:prstGeom>
        </p:spPr>
        <p:txBody>
          <a:bodyPr/>
          <a:lstStyle/>
          <a:p>
            <a:endParaRPr/>
          </a:p>
        </p:txBody>
      </p:sp>
      <p:sp>
        <p:nvSpPr>
          <p:cNvPr id="445" name="Shape 445"/>
          <p:cNvSpPr>
            <a:spLocks noGrp="1"/>
          </p:cNvSpPr>
          <p:nvPr>
            <p:ph type="body" sz="quarter" idx="1"/>
          </p:nvPr>
        </p:nvSpPr>
        <p:spPr>
          <a:prstGeom prst="rect">
            <a:avLst/>
          </a:prstGeom>
        </p:spPr>
        <p:txBody>
          <a:bodyPr/>
          <a:lstStyle/>
          <a:p>
            <a:r>
              <a:t>Climate change reduces reproductive success of</a:t>
            </a:r>
          </a:p>
          <a:p>
            <a:r>
              <a:t>an Arctic herbivore through trophic mismatch</a:t>
            </a:r>
          </a:p>
          <a:p>
            <a:r>
              <a:t>Eric Post1,2,* and Mads C. Forchhammer2,3</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Muir Glacier – GLBA (both</a:t>
            </a:r>
            <a:r>
              <a:rPr lang="en-US" baseline="0" dirty="0" smtClean="0"/>
              <a:t> sets)</a:t>
            </a:r>
          </a:p>
          <a:p>
            <a:r>
              <a:rPr lang="en-US" dirty="0" smtClean="0"/>
              <a:t>http://</a:t>
            </a:r>
            <a:r>
              <a:rPr lang="en-US" dirty="0" err="1" smtClean="0"/>
              <a:t>www.usgs.gov</a:t>
            </a:r>
            <a:r>
              <a:rPr lang="en-US" dirty="0" smtClean="0"/>
              <a:t>/</a:t>
            </a:r>
            <a:r>
              <a:rPr lang="en-US" dirty="0" err="1" smtClean="0"/>
              <a:t>climate_landuse</a:t>
            </a:r>
            <a:r>
              <a:rPr lang="en-US" dirty="0" smtClean="0"/>
              <a:t>/glaciers/</a:t>
            </a:r>
            <a:r>
              <a:rPr lang="en-US" dirty="0" err="1" smtClean="0"/>
              <a:t>repeat_photography.asp</a:t>
            </a:r>
            <a:endParaRPr lang="en-US" dirty="0"/>
          </a:p>
        </p:txBody>
      </p:sp>
      <p:sp>
        <p:nvSpPr>
          <p:cNvPr id="4" name="Slide Number Placeholder 3"/>
          <p:cNvSpPr>
            <a:spLocks noGrp="1"/>
          </p:cNvSpPr>
          <p:nvPr>
            <p:ph type="sldNum" sz="quarter" idx="10"/>
          </p:nvPr>
        </p:nvSpPr>
        <p:spPr/>
        <p:txBody>
          <a:bodyPr/>
          <a:lstStyle/>
          <a:p>
            <a:fld id="{91E35DB7-0F10-4684-BA95-A266436347A4}" type="slidenum">
              <a:rPr lang="en-US" smtClean="0"/>
              <a:t>20</a:t>
            </a:fld>
            <a:endParaRPr lang="en-US"/>
          </a:p>
        </p:txBody>
      </p:sp>
    </p:spTree>
    <p:extLst>
      <p:ext uri="{BB962C8B-B14F-4D97-AF65-F5344CB8AC3E}">
        <p14:creationId xmlns:p14="http://schemas.microsoft.com/office/powerpoint/2010/main" val="4054440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31505F-1BD9-2544-A4B9-2D2FFBEB68E7}" type="slidenum">
              <a:rPr lang="en-US" smtClean="0"/>
              <a:t>21</a:t>
            </a:fld>
            <a:endParaRPr lang="en-US"/>
          </a:p>
        </p:txBody>
      </p:sp>
    </p:spTree>
    <p:extLst>
      <p:ext uri="{BB962C8B-B14F-4D97-AF65-F5344CB8AC3E}">
        <p14:creationId xmlns:p14="http://schemas.microsoft.com/office/powerpoint/2010/main" val="958346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noRot="1" noChangeAspect="1"/>
          </p:cNvSpPr>
          <p:nvPr>
            <p:ph type="sldImg"/>
          </p:nvPr>
        </p:nvSpPr>
        <p:spPr>
          <a:xfrm>
            <a:off x="1143000" y="685800"/>
            <a:ext cx="4572000" cy="3429000"/>
          </a:xfrm>
          <a:prstGeom prst="rect">
            <a:avLst/>
          </a:prstGeom>
        </p:spPr>
        <p:txBody>
          <a:bodyPr/>
          <a:lstStyle/>
          <a:p>
            <a:endParaRPr/>
          </a:p>
        </p:txBody>
      </p:sp>
      <p:sp>
        <p:nvSpPr>
          <p:cNvPr id="313" name="Shape 313"/>
          <p:cNvSpPr>
            <a:spLocks noGrp="1"/>
          </p:cNvSpPr>
          <p:nvPr>
            <p:ph type="body" sz="quarter" idx="1"/>
          </p:nvPr>
        </p:nvSpPr>
        <p:spPr>
          <a:prstGeom prst="rect">
            <a:avLst/>
          </a:prstGeom>
        </p:spPr>
        <p:txBody>
          <a:bodyPr/>
          <a:lstStyle/>
          <a:p>
            <a:r>
              <a:rPr sz="1600" dirty="0"/>
              <a:t>I’d like to give you some quick background information about this area and the project.  The Carrizo Plain, where this study occurs, is the largest remnant of the San Joaquin grassland ecosystem which historically occurred throughout the central valley of California but has been converted to intensive agriculture.  The Carrizo is a key conservation area for approximately 30 threatened and endangered species that are included in the 2</a:t>
            </a:r>
            <a:r>
              <a:rPr sz="1600" baseline="30000" dirty="0"/>
              <a:t>nd</a:t>
            </a:r>
            <a:r>
              <a:rPr sz="1600" dirty="0"/>
              <a:t> largest USFWS multi-species recovery plan; only the recovery plan for south florida includes more species.  Although the giant kangaroo rat is federally endangered, like many of these species, they are abundant in the Carrizo, which is one of their last strongholds.  With so many imperiled species at every trophic level, such as the giant kangaroo rat, san joaquin kit fox, blunt nose leopard lizard, california jewelflower, horned lizard, and burrowing owl, there is great potential for management actions aimed at one species to inadvertently harm another sensitive species through direct or indirect food web pathways.  One of the main goals of my study is to map out the food web interactions in this system to help with management efforts there.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noRot="1" noChangeAspect="1"/>
          </p:cNvSpPr>
          <p:nvPr>
            <p:ph type="sldImg"/>
          </p:nvPr>
        </p:nvSpPr>
        <p:spPr>
          <a:xfrm>
            <a:off x="1143000" y="685800"/>
            <a:ext cx="4572000" cy="3429000"/>
          </a:xfrm>
          <a:prstGeom prst="rect">
            <a:avLst/>
          </a:prstGeom>
        </p:spPr>
        <p:txBody>
          <a:bodyPr/>
          <a:lstStyle/>
          <a:p>
            <a:endParaRPr/>
          </a:p>
        </p:txBody>
      </p:sp>
      <p:sp>
        <p:nvSpPr>
          <p:cNvPr id="320" name="Shape 320"/>
          <p:cNvSpPr>
            <a:spLocks noGrp="1"/>
          </p:cNvSpPr>
          <p:nvPr>
            <p:ph type="body" sz="quarter" idx="1"/>
          </p:nvPr>
        </p:nvSpPr>
        <p:spPr>
          <a:prstGeom prst="rect">
            <a:avLst/>
          </a:prstGeom>
        </p:spPr>
        <p:txBody>
          <a:bodyPr/>
          <a:lstStyle/>
          <a:p>
            <a:pPr defTabSz="914400"/>
            <a:r>
              <a:t>Although we’ve documented strong system-wide effects of GKR, we’ve also seen that precipitation levels really drive this system. You’ve probably heard about the extended drought in California, and a new study in Geophysical Research Letters looked at tree ring data and concluded that this has been the worst drought in 1200 years.</a:t>
            </a:r>
          </a:p>
          <a:p>
            <a:r>
              <a:t>Daniel Griffin and Kevin J Anchukaitis, UMN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134297-966C-7841-B26E-9EDDE62A47C5}" type="datetimeFigureOut">
              <a:rPr lang="en-US" smtClean="0">
                <a:solidFill>
                  <a:prstClr val="black">
                    <a:tint val="75000"/>
                  </a:prstClr>
                </a:solidFill>
                <a:latin typeface="Calibri"/>
              </a:rPr>
              <a:pPr/>
              <a:t>9/30/18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3D2DEC5-87C7-2848-B2BA-F8E4CB41A5E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86866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134297-966C-7841-B26E-9EDDE62A47C5}" type="datetimeFigureOut">
              <a:rPr lang="en-US" smtClean="0">
                <a:solidFill>
                  <a:prstClr val="black">
                    <a:tint val="75000"/>
                  </a:prstClr>
                </a:solidFill>
                <a:latin typeface="Calibri"/>
              </a:rPr>
              <a:pPr/>
              <a:t>9/30/18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3D2DEC5-87C7-2848-B2BA-F8E4CB41A5E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81887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134297-966C-7841-B26E-9EDDE62A47C5}" type="datetimeFigureOut">
              <a:rPr lang="en-US" smtClean="0">
                <a:solidFill>
                  <a:prstClr val="black">
                    <a:tint val="75000"/>
                  </a:prstClr>
                </a:solidFill>
                <a:latin typeface="Calibri"/>
              </a:rPr>
              <a:pPr/>
              <a:t>9/30/18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3D2DEC5-87C7-2848-B2BA-F8E4CB41A5E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9186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Click to edit Master title style</a:t>
            </a:r>
          </a:p>
        </p:txBody>
      </p:sp>
      <p:sp>
        <p:nvSpPr>
          <p:cNvPr id="39" name="Shape 39"/>
          <p:cNvSpPr>
            <a:spLocks noGrp="1"/>
          </p:cNvSpPr>
          <p:nvPr>
            <p:ph type="body" idx="1"/>
          </p:nvPr>
        </p:nvSpPr>
        <p:spPr>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47379051"/>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134297-966C-7841-B26E-9EDDE62A47C5}" type="datetimeFigureOut">
              <a:rPr lang="en-US" smtClean="0">
                <a:solidFill>
                  <a:prstClr val="black">
                    <a:tint val="75000"/>
                  </a:prstClr>
                </a:solidFill>
                <a:latin typeface="Calibri"/>
              </a:rPr>
              <a:pPr/>
              <a:t>9/30/18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3D2DEC5-87C7-2848-B2BA-F8E4CB41A5E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6871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134297-966C-7841-B26E-9EDDE62A47C5}" type="datetimeFigureOut">
              <a:rPr lang="en-US" smtClean="0">
                <a:solidFill>
                  <a:prstClr val="black">
                    <a:tint val="75000"/>
                  </a:prstClr>
                </a:solidFill>
                <a:latin typeface="Calibri"/>
              </a:rPr>
              <a:pPr/>
              <a:t>9/30/18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3D2DEC5-87C7-2848-B2BA-F8E4CB41A5E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64764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134297-966C-7841-B26E-9EDDE62A47C5}" type="datetimeFigureOut">
              <a:rPr lang="en-US" smtClean="0">
                <a:solidFill>
                  <a:prstClr val="black">
                    <a:tint val="75000"/>
                  </a:prstClr>
                </a:solidFill>
                <a:latin typeface="Calibri"/>
              </a:rPr>
              <a:pPr/>
              <a:t>9/30/18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3D2DEC5-87C7-2848-B2BA-F8E4CB41A5E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6692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134297-966C-7841-B26E-9EDDE62A47C5}" type="datetimeFigureOut">
              <a:rPr lang="en-US" smtClean="0">
                <a:solidFill>
                  <a:prstClr val="black">
                    <a:tint val="75000"/>
                  </a:prstClr>
                </a:solidFill>
                <a:latin typeface="Calibri"/>
              </a:rPr>
              <a:pPr/>
              <a:t>9/30/18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3D2DEC5-87C7-2848-B2BA-F8E4CB41A5E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29942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134297-966C-7841-B26E-9EDDE62A47C5}" type="datetimeFigureOut">
              <a:rPr lang="en-US" smtClean="0">
                <a:solidFill>
                  <a:prstClr val="black">
                    <a:tint val="75000"/>
                  </a:prstClr>
                </a:solidFill>
                <a:latin typeface="Calibri"/>
              </a:rPr>
              <a:pPr/>
              <a:t>9/30/18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3D2DEC5-87C7-2848-B2BA-F8E4CB41A5E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8099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134297-966C-7841-B26E-9EDDE62A47C5}" type="datetimeFigureOut">
              <a:rPr lang="en-US" smtClean="0">
                <a:solidFill>
                  <a:prstClr val="black">
                    <a:tint val="75000"/>
                  </a:prstClr>
                </a:solidFill>
                <a:latin typeface="Calibri"/>
              </a:rPr>
              <a:pPr/>
              <a:t>9/30/18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3D2DEC5-87C7-2848-B2BA-F8E4CB41A5E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7842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134297-966C-7841-B26E-9EDDE62A47C5}" type="datetimeFigureOut">
              <a:rPr lang="en-US" smtClean="0">
                <a:solidFill>
                  <a:prstClr val="black">
                    <a:tint val="75000"/>
                  </a:prstClr>
                </a:solidFill>
                <a:latin typeface="Calibri"/>
              </a:rPr>
              <a:pPr/>
              <a:t>9/30/18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3D2DEC5-87C7-2848-B2BA-F8E4CB41A5E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0006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134297-966C-7841-B26E-9EDDE62A47C5}" type="datetimeFigureOut">
              <a:rPr lang="en-US" smtClean="0">
                <a:solidFill>
                  <a:prstClr val="black">
                    <a:tint val="75000"/>
                  </a:prstClr>
                </a:solidFill>
                <a:latin typeface="Calibri"/>
              </a:rPr>
              <a:pPr/>
              <a:t>9/30/18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3D2DEC5-87C7-2848-B2BA-F8E4CB41A5E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83448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134297-966C-7841-B26E-9EDDE62A47C5}" type="datetimeFigureOut">
              <a:rPr lang="en-US" smtClean="0">
                <a:solidFill>
                  <a:prstClr val="black">
                    <a:tint val="75000"/>
                  </a:prstClr>
                </a:solidFill>
                <a:latin typeface="Calibri"/>
              </a:rPr>
              <a:pPr/>
              <a:t>9/30/18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D2DEC5-87C7-2848-B2BA-F8E4CB41A5E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938822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7"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image" Target="../media/image33.png"/><Relationship Id="rId8" Type="http://schemas.openxmlformats.org/officeDocument/2006/relationships/image" Target="../media/image34.jpeg"/><Relationship Id="rId9" Type="http://schemas.openxmlformats.org/officeDocument/2006/relationships/image" Target="../media/image35.jpeg"/><Relationship Id="rId10" Type="http://schemas.openxmlformats.org/officeDocument/2006/relationships/image" Target="../media/image36.png"/><Relationship Id="rId11" Type="http://schemas.openxmlformats.org/officeDocument/2006/relationships/image" Target="../media/image37.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5"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 Id="rId3" Type="http://schemas.openxmlformats.org/officeDocument/2006/relationships/image" Target="../media/image4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48.tiff"/><Relationship Id="rId4" Type="http://schemas.openxmlformats.org/officeDocument/2006/relationships/image" Target="../media/image49.tiff"/><Relationship Id="rId5" Type="http://schemas.openxmlformats.org/officeDocument/2006/relationships/image" Target="../media/image50.tiff"/><Relationship Id="rId6" Type="http://schemas.openxmlformats.org/officeDocument/2006/relationships/image" Target="../media/image51.tiff"/><Relationship Id="rId1" Type="http://schemas.openxmlformats.org/officeDocument/2006/relationships/slideLayout" Target="../slideLayouts/slideLayout7.xml"/><Relationship Id="rId2" Type="http://schemas.openxmlformats.org/officeDocument/2006/relationships/image" Target="../media/image47.tiff"/></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7.xml"/><Relationship Id="rId2" Type="http://schemas.openxmlformats.org/officeDocument/2006/relationships/image" Target="../media/image5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jpg"/><Relationship Id="rId3" Type="http://schemas.openxmlformats.org/officeDocument/2006/relationships/image" Target="../media/image5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52195"/>
            <a:ext cx="9144000" cy="4010329"/>
          </a:xfrm>
          <a:prstGeom prst="rect">
            <a:avLst/>
          </a:prstGeom>
        </p:spPr>
        <p:txBody>
          <a:bodyPr wrap="square">
            <a:spAutoFit/>
          </a:bodyPr>
          <a:lstStyle/>
          <a:p>
            <a:pPr algn="ctr">
              <a:lnSpc>
                <a:spcPct val="110000"/>
              </a:lnSpc>
            </a:pPr>
            <a:r>
              <a:rPr lang="en-US" sz="5400" b="1" u="sng" dirty="0" smtClean="0">
                <a:solidFill>
                  <a:prstClr val="black"/>
                </a:solidFill>
                <a:cs typeface="Times"/>
              </a:rPr>
              <a:t>Want To Save Some Green?</a:t>
            </a:r>
          </a:p>
          <a:p>
            <a:pPr algn="ctr">
              <a:lnSpc>
                <a:spcPct val="90000"/>
              </a:lnSpc>
            </a:pPr>
            <a:endParaRPr lang="en-US" sz="3200" dirty="0">
              <a:solidFill>
                <a:prstClr val="black"/>
              </a:solidFill>
              <a:cs typeface="Times"/>
            </a:endParaRPr>
          </a:p>
          <a:p>
            <a:pPr algn="ctr">
              <a:lnSpc>
                <a:spcPct val="90000"/>
              </a:lnSpc>
            </a:pPr>
            <a:endParaRPr lang="en-US" sz="3200" dirty="0">
              <a:solidFill>
                <a:prstClr val="black"/>
              </a:solidFill>
              <a:cs typeface="Times"/>
            </a:endParaRPr>
          </a:p>
          <a:p>
            <a:pPr algn="ctr">
              <a:lnSpc>
                <a:spcPct val="90000"/>
              </a:lnSpc>
            </a:pPr>
            <a:r>
              <a:rPr lang="en-US" sz="4000" b="1" dirty="0" smtClean="0">
                <a:solidFill>
                  <a:prstClr val="black"/>
                </a:solidFill>
                <a:cs typeface="Times"/>
              </a:rPr>
              <a:t>Aaron and Angie Jungbluth</a:t>
            </a:r>
          </a:p>
          <a:p>
            <a:pPr algn="ctr">
              <a:lnSpc>
                <a:spcPct val="90000"/>
              </a:lnSpc>
            </a:pPr>
            <a:r>
              <a:rPr lang="en-US" sz="3200" dirty="0" smtClean="0">
                <a:solidFill>
                  <a:prstClr val="black"/>
                </a:solidFill>
                <a:cs typeface="Times"/>
              </a:rPr>
              <a:t>Volunteer Conservation Naturalists</a:t>
            </a:r>
          </a:p>
          <a:p>
            <a:pPr algn="ctr">
              <a:lnSpc>
                <a:spcPct val="90000"/>
              </a:lnSpc>
            </a:pPr>
            <a:r>
              <a:rPr lang="en-US" sz="3200" dirty="0" smtClean="0">
                <a:solidFill>
                  <a:prstClr val="black"/>
                </a:solidFill>
                <a:cs typeface="Times"/>
              </a:rPr>
              <a:t>Certified Interpretive Guides</a:t>
            </a:r>
            <a:endParaRPr lang="en-US" sz="3200" dirty="0">
              <a:solidFill>
                <a:prstClr val="black"/>
              </a:solidFill>
              <a:cs typeface="Times"/>
            </a:endParaRPr>
          </a:p>
          <a:p>
            <a:r>
              <a:rPr lang="en-US" sz="4400" dirty="0">
                <a:solidFill>
                  <a:prstClr val="black"/>
                </a:solidFill>
                <a:latin typeface="Times"/>
                <a:cs typeface="Times"/>
              </a:rPr>
              <a:t>     </a:t>
            </a:r>
          </a:p>
        </p:txBody>
      </p:sp>
      <p:pic>
        <p:nvPicPr>
          <p:cNvPr id="5" name="Picture 4" descr="cig_logo.pn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99442" y="3055321"/>
            <a:ext cx="772468" cy="961835"/>
          </a:xfrm>
          <a:prstGeom prst="rect">
            <a:avLst/>
          </a:prstGeom>
        </p:spPr>
      </p:pic>
      <p:pic>
        <p:nvPicPr>
          <p:cNvPr id="6" name="Picture 5" descr="Model Inputs.jpeg"/>
          <p:cNvPicPr>
            <a:picLocks noChangeAspect="1"/>
          </p:cNvPicPr>
          <p:nvPr/>
        </p:nvPicPr>
        <p:blipFill rotWithShape="1">
          <a:blip r:embed="rId3" cstate="print">
            <a:extLst>
              <a:ext uri="{28A0092B-C50C-407E-A947-70E740481C1C}">
                <a14:useLocalDpi xmlns:a14="http://schemas.microsoft.com/office/drawing/2010/main"/>
              </a:ext>
            </a:extLst>
          </a:blip>
          <a:srcRect l="-1"/>
          <a:stretch/>
        </p:blipFill>
        <p:spPr>
          <a:xfrm>
            <a:off x="2" y="4125069"/>
            <a:ext cx="3607137" cy="2732930"/>
          </a:xfrm>
          <a:prstGeom prst="rect">
            <a:avLst/>
          </a:prstGeom>
        </p:spPr>
      </p:pic>
      <p:pic>
        <p:nvPicPr>
          <p:cNvPr id="4" name="Picture 3"/>
          <p:cNvPicPr>
            <a:picLocks noChangeAspect="1"/>
          </p:cNvPicPr>
          <p:nvPr/>
        </p:nvPicPr>
        <p:blipFill>
          <a:blip r:embed="rId4"/>
          <a:stretch>
            <a:fillRect/>
          </a:stretch>
        </p:blipFill>
        <p:spPr>
          <a:xfrm>
            <a:off x="5486400" y="4206239"/>
            <a:ext cx="3657600" cy="2651760"/>
          </a:xfrm>
          <a:prstGeom prst="rect">
            <a:avLst/>
          </a:prstGeom>
        </p:spPr>
      </p:pic>
    </p:spTree>
    <p:extLst>
      <p:ext uri="{BB962C8B-B14F-4D97-AF65-F5344CB8AC3E}">
        <p14:creationId xmlns:p14="http://schemas.microsoft.com/office/powerpoint/2010/main" val="166052312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724" y="2659929"/>
            <a:ext cx="9058276" cy="3056222"/>
          </a:xfrm>
          <a:prstGeom prst="rect">
            <a:avLst/>
          </a:prstGeom>
        </p:spPr>
        <p:txBody>
          <a:bodyPr wrap="square">
            <a:spAutoFit/>
          </a:bodyPr>
          <a:lstStyle/>
          <a:p>
            <a:pPr>
              <a:lnSpc>
                <a:spcPct val="115000"/>
              </a:lnSpc>
            </a:pPr>
            <a:r>
              <a:rPr lang="en-US" sz="24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400" dirty="0" smtClean="0">
                <a:solidFill>
                  <a:srgbClr val="000000"/>
                </a:solidFill>
                <a:effectLst/>
                <a:ea typeface="Calibri" panose="020F0502020204030204" pitchFamily="34" charset="0"/>
                <a:cs typeface="Times New Roman" panose="02020603050405020304" pitchFamily="18" charset="0"/>
              </a:rPr>
              <a:t>1.) Do you think global warming is happening?</a:t>
            </a:r>
          </a:p>
          <a:p>
            <a:pPr>
              <a:lnSpc>
                <a:spcPct val="115000"/>
              </a:lnSpc>
            </a:pPr>
            <a:r>
              <a:rPr lang="en-US" sz="2400" dirty="0">
                <a:solidFill>
                  <a:srgbClr val="000000"/>
                </a:solidFill>
                <a:ea typeface="Calibri" panose="020F0502020204030204" pitchFamily="34" charset="0"/>
                <a:cs typeface="Times New Roman" panose="02020603050405020304" pitchFamily="18" charset="0"/>
              </a:rPr>
              <a:t>	</a:t>
            </a:r>
            <a:r>
              <a:rPr lang="en-US" sz="2400" dirty="0" smtClean="0">
                <a:solidFill>
                  <a:srgbClr val="000000"/>
                </a:solidFill>
                <a:effectLst/>
                <a:ea typeface="Calibri" panose="020F0502020204030204" pitchFamily="34" charset="0"/>
                <a:cs typeface="Times New Roman" panose="02020603050405020304" pitchFamily="18" charset="0"/>
              </a:rPr>
              <a:t>1.) Estimated % of adults who think global </a:t>
            </a:r>
            <a:r>
              <a:rPr lang="en-US" sz="2400" dirty="0">
                <a:solidFill>
                  <a:srgbClr val="000000"/>
                </a:solidFill>
                <a:ea typeface="Calibri" panose="020F0502020204030204" pitchFamily="34" charset="0"/>
                <a:cs typeface="Times New Roman" panose="02020603050405020304" pitchFamily="18" charset="0"/>
              </a:rPr>
              <a:t>warming is happening</a:t>
            </a:r>
          </a:p>
          <a:p>
            <a:pPr>
              <a:lnSpc>
                <a:spcPct val="115000"/>
              </a:lnSpc>
            </a:pPr>
            <a:endParaRPr lang="en-US" sz="2400" dirty="0" smtClean="0">
              <a:solidFill>
                <a:srgbClr val="000000"/>
              </a:solidFill>
              <a:ea typeface="Calibri" panose="020F0502020204030204" pitchFamily="34" charset="0"/>
              <a:cs typeface="Times New Roman" panose="02020603050405020304" pitchFamily="18" charset="0"/>
            </a:endParaRPr>
          </a:p>
          <a:p>
            <a:pPr>
              <a:lnSpc>
                <a:spcPct val="115000"/>
              </a:lnSpc>
            </a:pPr>
            <a:endParaRPr lang="en-US" sz="2400" dirty="0">
              <a:solidFill>
                <a:srgbClr val="000000"/>
              </a:solidFill>
              <a:ea typeface="Calibri" panose="020F0502020204030204" pitchFamily="34" charset="0"/>
              <a:cs typeface="Times New Roman" panose="02020603050405020304" pitchFamily="18" charset="0"/>
            </a:endParaRPr>
          </a:p>
          <a:p>
            <a:pPr>
              <a:lnSpc>
                <a:spcPct val="115000"/>
              </a:lnSpc>
            </a:pPr>
            <a:r>
              <a:rPr lang="en-US" sz="2400" dirty="0">
                <a:solidFill>
                  <a:srgbClr val="000000"/>
                </a:solidFill>
                <a:ea typeface="Calibri" panose="020F0502020204030204" pitchFamily="34" charset="0"/>
                <a:cs typeface="Times New Roman" panose="02020603050405020304" pitchFamily="18" charset="0"/>
              </a:rPr>
              <a:t>	</a:t>
            </a:r>
            <a:r>
              <a:rPr lang="en-US" sz="2400" dirty="0" smtClean="0">
                <a:solidFill>
                  <a:srgbClr val="000000"/>
                </a:solidFill>
                <a:ea typeface="Calibri" panose="020F0502020204030204" pitchFamily="34" charset="0"/>
                <a:cs typeface="Times New Roman" panose="02020603050405020304" pitchFamily="18" charset="0"/>
              </a:rPr>
              <a:t>2.) Do </a:t>
            </a:r>
            <a:r>
              <a:rPr lang="en-US" sz="2400" dirty="0">
                <a:solidFill>
                  <a:srgbClr val="000000"/>
                </a:solidFill>
                <a:ea typeface="Calibri" panose="020F0502020204030204" pitchFamily="34" charset="0"/>
                <a:cs typeface="Times New Roman" panose="02020603050405020304" pitchFamily="18" charset="0"/>
              </a:rPr>
              <a:t>you think global warming is mostly caused by human activities</a:t>
            </a:r>
            <a:r>
              <a:rPr lang="en-US" sz="2400" dirty="0" smtClean="0">
                <a:solidFill>
                  <a:srgbClr val="000000"/>
                </a:solidFill>
                <a:ea typeface="Calibri" panose="020F0502020204030204" pitchFamily="34" charset="0"/>
                <a:cs typeface="Times New Roman" panose="02020603050405020304" pitchFamily="18" charset="0"/>
              </a:rPr>
              <a:t>?</a:t>
            </a:r>
          </a:p>
          <a:p>
            <a:pPr>
              <a:lnSpc>
                <a:spcPct val="115000"/>
              </a:lnSpc>
            </a:pPr>
            <a:r>
              <a:rPr lang="en-US" sz="2400" dirty="0">
                <a:solidFill>
                  <a:srgbClr val="000000"/>
                </a:solidFill>
                <a:ea typeface="Calibri" panose="020F0502020204030204" pitchFamily="34" charset="0"/>
                <a:cs typeface="Times New Roman" panose="02020603050405020304" pitchFamily="18" charset="0"/>
              </a:rPr>
              <a:t>	</a:t>
            </a:r>
            <a:r>
              <a:rPr lang="en-US" sz="2400" dirty="0" smtClean="0">
                <a:solidFill>
                  <a:srgbClr val="000000"/>
                </a:solidFill>
                <a:ea typeface="Calibri" panose="020F0502020204030204" pitchFamily="34" charset="0"/>
                <a:cs typeface="Times New Roman" panose="02020603050405020304" pitchFamily="18" charset="0"/>
              </a:rPr>
              <a:t>2.) Estimated </a:t>
            </a:r>
            <a:r>
              <a:rPr lang="en-US" sz="2400" dirty="0">
                <a:solidFill>
                  <a:srgbClr val="000000"/>
                </a:solidFill>
                <a:ea typeface="Calibri" panose="020F0502020204030204" pitchFamily="34" charset="0"/>
                <a:cs typeface="Times New Roman" panose="02020603050405020304" pitchFamily="18" charset="0"/>
              </a:rPr>
              <a:t>% of adults who think global warming </a:t>
            </a:r>
            <a:r>
              <a:rPr lang="en-US" sz="2400" dirty="0" smtClean="0">
                <a:solidFill>
                  <a:srgbClr val="000000"/>
                </a:solidFill>
                <a:effectLst/>
                <a:ea typeface="Calibri" panose="020F0502020204030204" pitchFamily="34" charset="0"/>
                <a:cs typeface="Times New Roman" panose="02020603050405020304" pitchFamily="18" charset="0"/>
              </a:rPr>
              <a:t>is mostly caused</a:t>
            </a:r>
          </a:p>
          <a:p>
            <a:pPr>
              <a:lnSpc>
                <a:spcPct val="115000"/>
              </a:lnSpc>
            </a:pPr>
            <a:r>
              <a:rPr lang="en-US" sz="2400" dirty="0">
                <a:solidFill>
                  <a:srgbClr val="000000"/>
                </a:solidFill>
                <a:ea typeface="Calibri" panose="020F0502020204030204" pitchFamily="34" charset="0"/>
                <a:cs typeface="Times New Roman" panose="02020603050405020304" pitchFamily="18" charset="0"/>
              </a:rPr>
              <a:t>	</a:t>
            </a:r>
            <a:r>
              <a:rPr lang="en-US" sz="2400" dirty="0" smtClean="0">
                <a:solidFill>
                  <a:srgbClr val="000000"/>
                </a:solidFill>
                <a:ea typeface="Calibri" panose="020F0502020204030204" pitchFamily="34" charset="0"/>
                <a:cs typeface="Times New Roman" panose="02020603050405020304" pitchFamily="18" charset="0"/>
              </a:rPr>
              <a:t>		</a:t>
            </a:r>
            <a:r>
              <a:rPr lang="en-US" sz="2400" dirty="0" smtClean="0">
                <a:solidFill>
                  <a:srgbClr val="000000"/>
                </a:solidFill>
                <a:effectLst/>
                <a:ea typeface="Calibri" panose="020F0502020204030204" pitchFamily="34" charset="0"/>
                <a:cs typeface="Times New Roman" panose="02020603050405020304" pitchFamily="18" charset="0"/>
              </a:rPr>
              <a:t>by human activities</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96216" y="94765"/>
            <a:ext cx="3843009" cy="1994582"/>
          </a:xfrm>
          <a:prstGeom prst="rect">
            <a:avLst/>
          </a:prstGeom>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725" y="94766"/>
            <a:ext cx="2364581" cy="2367447"/>
          </a:xfrm>
          <a:prstGeom prst="rect">
            <a:avLst/>
          </a:prstGeom>
        </p:spPr>
      </p:pic>
    </p:spTree>
    <p:extLst>
      <p:ext uri="{BB962C8B-B14F-4D97-AF65-F5344CB8AC3E}">
        <p14:creationId xmlns:p14="http://schemas.microsoft.com/office/powerpoint/2010/main" val="48768278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66" y="2659928"/>
            <a:ext cx="9236672" cy="2914644"/>
          </a:xfrm>
          <a:prstGeom prst="rect">
            <a:avLst/>
          </a:prstGeom>
        </p:spPr>
        <p:txBody>
          <a:bodyPr wrap="square">
            <a:spAutoFit/>
          </a:bodyPr>
          <a:lstStyle/>
          <a:p>
            <a:pPr>
              <a:lnSpc>
                <a:spcPct val="115000"/>
              </a:lnSpc>
            </a:pPr>
            <a:r>
              <a:rPr lang="en-US" sz="24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p>
          <a:p>
            <a:pPr>
              <a:lnSpc>
                <a:spcPct val="115000"/>
              </a:lnSpc>
            </a:pPr>
            <a:r>
              <a:rPr lang="en-US" sz="3200" b="1" dirty="0" smtClean="0">
                <a:solidFill>
                  <a:srgbClr val="FF0000"/>
                </a:solidFill>
                <a:effectLst/>
                <a:ea typeface="Calibri" panose="020F0502020204030204" pitchFamily="34" charset="0"/>
                <a:cs typeface="Times New Roman" panose="02020603050405020304" pitchFamily="18" charset="0"/>
              </a:rPr>
              <a:t>69%</a:t>
            </a:r>
            <a:r>
              <a:rPr lang="en-US" sz="2400" dirty="0">
                <a:solidFill>
                  <a:srgbClr val="000000"/>
                </a:solidFill>
                <a:ea typeface="Calibri" panose="020F0502020204030204" pitchFamily="34" charset="0"/>
                <a:cs typeface="Times New Roman" panose="02020603050405020304" pitchFamily="18" charset="0"/>
              </a:rPr>
              <a:t>	</a:t>
            </a:r>
            <a:r>
              <a:rPr lang="en-US" sz="2400" dirty="0" smtClean="0">
                <a:solidFill>
                  <a:srgbClr val="000000"/>
                </a:solidFill>
                <a:effectLst/>
                <a:ea typeface="Calibri" panose="020F0502020204030204" pitchFamily="34" charset="0"/>
                <a:cs typeface="Times New Roman" panose="02020603050405020304" pitchFamily="18" charset="0"/>
              </a:rPr>
              <a:t>1.) Estimated % of adults who think global </a:t>
            </a:r>
            <a:r>
              <a:rPr lang="en-US" sz="2400" dirty="0">
                <a:solidFill>
                  <a:srgbClr val="000000"/>
                </a:solidFill>
                <a:ea typeface="Calibri" panose="020F0502020204030204" pitchFamily="34" charset="0"/>
                <a:cs typeface="Times New Roman" panose="02020603050405020304" pitchFamily="18" charset="0"/>
              </a:rPr>
              <a:t>warming is happening</a:t>
            </a:r>
          </a:p>
          <a:p>
            <a:pPr>
              <a:lnSpc>
                <a:spcPct val="115000"/>
              </a:lnSpc>
            </a:pPr>
            <a:endParaRPr lang="en-US" sz="2400" dirty="0" smtClean="0">
              <a:solidFill>
                <a:srgbClr val="000000"/>
              </a:solidFill>
              <a:ea typeface="Calibri" panose="020F0502020204030204" pitchFamily="34" charset="0"/>
              <a:cs typeface="Times New Roman" panose="02020603050405020304" pitchFamily="18" charset="0"/>
            </a:endParaRPr>
          </a:p>
          <a:p>
            <a:pPr>
              <a:lnSpc>
                <a:spcPct val="115000"/>
              </a:lnSpc>
            </a:pPr>
            <a:endParaRPr lang="en-US" sz="2400" dirty="0">
              <a:solidFill>
                <a:srgbClr val="000000"/>
              </a:solidFill>
              <a:ea typeface="Calibri" panose="020F0502020204030204" pitchFamily="34" charset="0"/>
              <a:cs typeface="Times New Roman" panose="02020603050405020304" pitchFamily="18" charset="0"/>
            </a:endParaRPr>
          </a:p>
          <a:p>
            <a:pPr>
              <a:lnSpc>
                <a:spcPct val="115000"/>
              </a:lnSpc>
            </a:pPr>
            <a:r>
              <a:rPr lang="en-US" sz="3200" b="1" dirty="0">
                <a:solidFill>
                  <a:srgbClr val="FF0000"/>
                </a:solidFill>
                <a:ea typeface="Calibri" panose="020F0502020204030204" pitchFamily="34" charset="0"/>
                <a:cs typeface="Times New Roman" panose="02020603050405020304" pitchFamily="18" charset="0"/>
              </a:rPr>
              <a:t>52%</a:t>
            </a:r>
            <a:r>
              <a:rPr lang="en-US" sz="2400" dirty="0">
                <a:solidFill>
                  <a:srgbClr val="000000"/>
                </a:solidFill>
                <a:ea typeface="Calibri" panose="020F0502020204030204" pitchFamily="34" charset="0"/>
                <a:cs typeface="Times New Roman" panose="02020603050405020304" pitchFamily="18" charset="0"/>
              </a:rPr>
              <a:t>	</a:t>
            </a:r>
            <a:r>
              <a:rPr lang="en-US" sz="2400" dirty="0" smtClean="0">
                <a:solidFill>
                  <a:srgbClr val="000000"/>
                </a:solidFill>
                <a:ea typeface="Calibri" panose="020F0502020204030204" pitchFamily="34" charset="0"/>
                <a:cs typeface="Times New Roman" panose="02020603050405020304" pitchFamily="18" charset="0"/>
              </a:rPr>
              <a:t>2.) Estimated </a:t>
            </a:r>
            <a:r>
              <a:rPr lang="en-US" sz="2400" dirty="0">
                <a:solidFill>
                  <a:srgbClr val="000000"/>
                </a:solidFill>
                <a:ea typeface="Calibri" panose="020F0502020204030204" pitchFamily="34" charset="0"/>
                <a:cs typeface="Times New Roman" panose="02020603050405020304" pitchFamily="18" charset="0"/>
              </a:rPr>
              <a:t>% of adults who think global warming </a:t>
            </a:r>
            <a:r>
              <a:rPr lang="en-US" sz="2400" dirty="0" smtClean="0">
                <a:solidFill>
                  <a:srgbClr val="000000"/>
                </a:solidFill>
                <a:effectLst/>
                <a:ea typeface="Calibri" panose="020F0502020204030204" pitchFamily="34" charset="0"/>
                <a:cs typeface="Times New Roman" panose="02020603050405020304" pitchFamily="18" charset="0"/>
              </a:rPr>
              <a:t>is mostly</a:t>
            </a:r>
          </a:p>
          <a:p>
            <a:pPr>
              <a:lnSpc>
                <a:spcPct val="115000"/>
              </a:lnSpc>
            </a:pPr>
            <a:r>
              <a:rPr lang="en-US" sz="2400" dirty="0">
                <a:solidFill>
                  <a:srgbClr val="000000"/>
                </a:solidFill>
                <a:ea typeface="Calibri" panose="020F0502020204030204" pitchFamily="34" charset="0"/>
                <a:cs typeface="Times New Roman" panose="02020603050405020304" pitchFamily="18" charset="0"/>
              </a:rPr>
              <a:t>	</a:t>
            </a:r>
            <a:r>
              <a:rPr lang="en-US" sz="2400" dirty="0" smtClean="0">
                <a:solidFill>
                  <a:srgbClr val="000000"/>
                </a:solidFill>
                <a:ea typeface="Calibri" panose="020F0502020204030204" pitchFamily="34" charset="0"/>
                <a:cs typeface="Times New Roman" panose="02020603050405020304" pitchFamily="18" charset="0"/>
              </a:rPr>
              <a:t>			</a:t>
            </a:r>
            <a:r>
              <a:rPr lang="en-US" sz="2400" dirty="0" smtClean="0">
                <a:solidFill>
                  <a:srgbClr val="000000"/>
                </a:solidFill>
                <a:effectLst/>
                <a:ea typeface="Calibri" panose="020F0502020204030204" pitchFamily="34" charset="0"/>
                <a:cs typeface="Times New Roman" panose="02020603050405020304" pitchFamily="18" charset="0"/>
              </a:rPr>
              <a:t>caused</a:t>
            </a:r>
            <a:r>
              <a:rPr lang="en-US" sz="2400" dirty="0" smtClean="0">
                <a:solidFill>
                  <a:srgbClr val="000000"/>
                </a:solidFill>
                <a:ea typeface="Calibri" panose="020F0502020204030204" pitchFamily="34" charset="0"/>
                <a:cs typeface="Times New Roman" panose="02020603050405020304" pitchFamily="18" charset="0"/>
              </a:rPr>
              <a:t> </a:t>
            </a:r>
            <a:r>
              <a:rPr lang="en-US" sz="2400" dirty="0" smtClean="0">
                <a:solidFill>
                  <a:srgbClr val="000000"/>
                </a:solidFill>
                <a:effectLst/>
                <a:ea typeface="Calibri" panose="020F0502020204030204" pitchFamily="34" charset="0"/>
                <a:cs typeface="Times New Roman" panose="02020603050405020304" pitchFamily="18" charset="0"/>
              </a:rPr>
              <a:t>by human activities</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96216" y="94765"/>
            <a:ext cx="3843009" cy="1994582"/>
          </a:xfrm>
          <a:prstGeom prst="rect">
            <a:avLst/>
          </a:prstGeom>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725" y="94766"/>
            <a:ext cx="2364581" cy="2367447"/>
          </a:xfrm>
          <a:prstGeom prst="rect">
            <a:avLst/>
          </a:prstGeom>
        </p:spPr>
      </p:pic>
    </p:spTree>
    <p:extLst>
      <p:ext uri="{BB962C8B-B14F-4D97-AF65-F5344CB8AC3E}">
        <p14:creationId xmlns:p14="http://schemas.microsoft.com/office/powerpoint/2010/main" val="255201823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724" y="2659929"/>
            <a:ext cx="8886826" cy="1782026"/>
          </a:xfrm>
          <a:prstGeom prst="rect">
            <a:avLst/>
          </a:prstGeom>
        </p:spPr>
        <p:txBody>
          <a:bodyPr wrap="square">
            <a:spAutoFit/>
          </a:bodyPr>
          <a:lstStyle/>
          <a:p>
            <a:pPr>
              <a:lnSpc>
                <a:spcPct val="115000"/>
              </a:lnSpc>
            </a:pPr>
            <a:endParaRPr lang="en-US" sz="2400" dirty="0">
              <a:solidFill>
                <a:srgbClr val="000000"/>
              </a:solidFill>
              <a:ea typeface="Calibri" panose="020F0502020204030204" pitchFamily="34" charset="0"/>
              <a:cs typeface="Times New Roman" panose="02020603050405020304" pitchFamily="18" charset="0"/>
            </a:endParaRPr>
          </a:p>
          <a:p>
            <a:pPr>
              <a:lnSpc>
                <a:spcPct val="115000"/>
              </a:lnSpc>
            </a:pPr>
            <a:r>
              <a:rPr lang="en-US" sz="2400" dirty="0">
                <a:solidFill>
                  <a:srgbClr val="000000"/>
                </a:solidFill>
                <a:ea typeface="Calibri" panose="020F0502020204030204" pitchFamily="34" charset="0"/>
                <a:cs typeface="Times New Roman" panose="02020603050405020304" pitchFamily="18" charset="0"/>
              </a:rPr>
              <a:t>	3</a:t>
            </a:r>
            <a:r>
              <a:rPr lang="en-US" sz="2400" dirty="0" smtClean="0">
                <a:solidFill>
                  <a:srgbClr val="000000"/>
                </a:solidFill>
                <a:ea typeface="Calibri" panose="020F0502020204030204" pitchFamily="34" charset="0"/>
                <a:cs typeface="Times New Roman" panose="02020603050405020304" pitchFamily="18" charset="0"/>
              </a:rPr>
              <a:t>.) Do </a:t>
            </a:r>
            <a:r>
              <a:rPr lang="en-US" sz="2400" dirty="0">
                <a:solidFill>
                  <a:srgbClr val="000000"/>
                </a:solidFill>
                <a:ea typeface="Calibri" panose="020F0502020204030204" pitchFamily="34" charset="0"/>
                <a:cs typeface="Times New Roman" panose="02020603050405020304" pitchFamily="18" charset="0"/>
              </a:rPr>
              <a:t>you think </a:t>
            </a:r>
            <a:r>
              <a:rPr lang="en-US" sz="2400" dirty="0" smtClean="0">
                <a:solidFill>
                  <a:srgbClr val="000000"/>
                </a:solidFill>
                <a:ea typeface="Calibri" panose="020F0502020204030204" pitchFamily="34" charset="0"/>
                <a:cs typeface="Times New Roman" panose="02020603050405020304" pitchFamily="18" charset="0"/>
              </a:rPr>
              <a:t>global warming will harm plants and animals?</a:t>
            </a:r>
          </a:p>
          <a:p>
            <a:pPr>
              <a:lnSpc>
                <a:spcPct val="115000"/>
              </a:lnSpc>
            </a:pPr>
            <a:r>
              <a:rPr lang="en-US" sz="2400" dirty="0">
                <a:solidFill>
                  <a:srgbClr val="000000"/>
                </a:solidFill>
                <a:ea typeface="Calibri" panose="020F0502020204030204" pitchFamily="34" charset="0"/>
                <a:cs typeface="Times New Roman" panose="02020603050405020304" pitchFamily="18" charset="0"/>
              </a:rPr>
              <a:t>	3</a:t>
            </a:r>
            <a:r>
              <a:rPr lang="en-US" sz="2400" dirty="0" smtClean="0">
                <a:solidFill>
                  <a:srgbClr val="000000"/>
                </a:solidFill>
                <a:ea typeface="Calibri" panose="020F0502020204030204" pitchFamily="34" charset="0"/>
                <a:cs typeface="Times New Roman" panose="02020603050405020304" pitchFamily="18" charset="0"/>
              </a:rPr>
              <a:t>.) Estimated % of adults who think global warming will harm</a:t>
            </a:r>
          </a:p>
          <a:p>
            <a:pPr>
              <a:lnSpc>
                <a:spcPct val="115000"/>
              </a:lnSpc>
            </a:pPr>
            <a:r>
              <a:rPr lang="en-US" sz="2400" dirty="0">
                <a:solidFill>
                  <a:srgbClr val="000000"/>
                </a:solidFill>
                <a:ea typeface="Calibri" panose="020F0502020204030204" pitchFamily="34" charset="0"/>
                <a:cs typeface="Times New Roman" panose="02020603050405020304" pitchFamily="18" charset="0"/>
              </a:rPr>
              <a:t>	</a:t>
            </a:r>
            <a:r>
              <a:rPr lang="en-US" sz="2400" dirty="0" smtClean="0">
                <a:solidFill>
                  <a:srgbClr val="000000"/>
                </a:solidFill>
                <a:ea typeface="Calibri" panose="020F0502020204030204" pitchFamily="34" charset="0"/>
                <a:cs typeface="Times New Roman" panose="02020603050405020304" pitchFamily="18" charset="0"/>
              </a:rPr>
              <a:t>		plants and animals</a:t>
            </a:r>
            <a:endParaRPr lang="en-US" sz="2400" dirty="0" smtClean="0">
              <a:solidFill>
                <a:srgbClr val="000000"/>
              </a:solidFill>
              <a:effectLst/>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96216" y="94765"/>
            <a:ext cx="3843009" cy="1994582"/>
          </a:xfrm>
          <a:prstGeom prst="rect">
            <a:avLst/>
          </a:prstGeom>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725" y="94766"/>
            <a:ext cx="2364581" cy="2367447"/>
          </a:xfrm>
          <a:prstGeom prst="rect">
            <a:avLst/>
          </a:prstGeom>
        </p:spPr>
      </p:pic>
    </p:spTree>
    <p:extLst>
      <p:ext uri="{BB962C8B-B14F-4D97-AF65-F5344CB8AC3E}">
        <p14:creationId xmlns:p14="http://schemas.microsoft.com/office/powerpoint/2010/main" val="36030316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724" y="2659928"/>
            <a:ext cx="8867776" cy="1498872"/>
          </a:xfrm>
          <a:prstGeom prst="rect">
            <a:avLst/>
          </a:prstGeom>
        </p:spPr>
        <p:txBody>
          <a:bodyPr wrap="square">
            <a:spAutoFit/>
          </a:bodyPr>
          <a:lstStyle/>
          <a:p>
            <a:pPr>
              <a:lnSpc>
                <a:spcPct val="115000"/>
              </a:lnSpc>
            </a:pPr>
            <a:endParaRPr lang="en-US" sz="2400" dirty="0">
              <a:solidFill>
                <a:srgbClr val="000000"/>
              </a:solidFill>
              <a:ea typeface="Calibri" panose="020F0502020204030204" pitchFamily="34" charset="0"/>
              <a:cs typeface="Times New Roman" panose="02020603050405020304" pitchFamily="18" charset="0"/>
            </a:endParaRPr>
          </a:p>
          <a:p>
            <a:pPr>
              <a:lnSpc>
                <a:spcPct val="115000"/>
              </a:lnSpc>
            </a:pPr>
            <a:r>
              <a:rPr lang="en-US" sz="3200" b="1" dirty="0" smtClean="0">
                <a:solidFill>
                  <a:srgbClr val="FF0000"/>
                </a:solidFill>
                <a:ea typeface="Calibri" panose="020F0502020204030204" pitchFamily="34" charset="0"/>
                <a:cs typeface="Times New Roman" panose="02020603050405020304" pitchFamily="18" charset="0"/>
              </a:rPr>
              <a:t>68%</a:t>
            </a:r>
            <a:r>
              <a:rPr lang="en-US" sz="2400" dirty="0">
                <a:solidFill>
                  <a:srgbClr val="000000"/>
                </a:solidFill>
                <a:ea typeface="Calibri" panose="020F0502020204030204" pitchFamily="34" charset="0"/>
                <a:cs typeface="Times New Roman" panose="02020603050405020304" pitchFamily="18" charset="0"/>
              </a:rPr>
              <a:t>	3</a:t>
            </a:r>
            <a:r>
              <a:rPr lang="en-US" sz="2400" dirty="0" smtClean="0">
                <a:solidFill>
                  <a:srgbClr val="000000"/>
                </a:solidFill>
                <a:ea typeface="Calibri" panose="020F0502020204030204" pitchFamily="34" charset="0"/>
                <a:cs typeface="Times New Roman" panose="02020603050405020304" pitchFamily="18" charset="0"/>
              </a:rPr>
              <a:t>.) Estimated % of adults who think global warming will harm</a:t>
            </a:r>
          </a:p>
          <a:p>
            <a:pPr>
              <a:lnSpc>
                <a:spcPct val="115000"/>
              </a:lnSpc>
            </a:pPr>
            <a:r>
              <a:rPr lang="en-US" sz="2400" dirty="0">
                <a:solidFill>
                  <a:srgbClr val="000000"/>
                </a:solidFill>
                <a:ea typeface="Calibri" panose="020F0502020204030204" pitchFamily="34" charset="0"/>
                <a:cs typeface="Times New Roman" panose="02020603050405020304" pitchFamily="18" charset="0"/>
              </a:rPr>
              <a:t>	</a:t>
            </a:r>
            <a:r>
              <a:rPr lang="en-US" sz="2400" dirty="0" smtClean="0">
                <a:solidFill>
                  <a:srgbClr val="000000"/>
                </a:solidFill>
                <a:ea typeface="Calibri" panose="020F0502020204030204" pitchFamily="34" charset="0"/>
                <a:cs typeface="Times New Roman" panose="02020603050405020304" pitchFamily="18" charset="0"/>
              </a:rPr>
              <a:t>			plants and animals</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96216" y="94765"/>
            <a:ext cx="3843009" cy="1994582"/>
          </a:xfrm>
          <a:prstGeom prst="rect">
            <a:avLst/>
          </a:prstGeom>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725" y="94766"/>
            <a:ext cx="2364581" cy="2367447"/>
          </a:xfrm>
          <a:prstGeom prst="rect">
            <a:avLst/>
          </a:prstGeom>
        </p:spPr>
      </p:pic>
    </p:spTree>
    <p:extLst>
      <p:ext uri="{BB962C8B-B14F-4D97-AF65-F5344CB8AC3E}">
        <p14:creationId xmlns:p14="http://schemas.microsoft.com/office/powerpoint/2010/main" val="245045839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19.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35605" y="493158"/>
            <a:ext cx="5288167" cy="4759891"/>
          </a:xfrm>
          <a:prstGeom prst="rect">
            <a:avLst/>
          </a:prstGeom>
          <a:ln w="12700">
            <a:miter lim="400000"/>
          </a:ln>
        </p:spPr>
      </p:pic>
      <p:sp>
        <p:nvSpPr>
          <p:cNvPr id="4" name="TextBox 3"/>
          <p:cNvSpPr txBox="1"/>
          <p:nvPr/>
        </p:nvSpPr>
        <p:spPr>
          <a:xfrm>
            <a:off x="86308" y="5338452"/>
            <a:ext cx="9057691" cy="769441"/>
          </a:xfrm>
          <a:prstGeom prst="rect">
            <a:avLst/>
          </a:prstGeom>
          <a:noFill/>
        </p:spPr>
        <p:txBody>
          <a:bodyPr wrap="square" rtlCol="0">
            <a:spAutoFit/>
          </a:bodyPr>
          <a:lstStyle/>
          <a:p>
            <a:pPr algn="ctr"/>
            <a:r>
              <a:rPr lang="en-US" sz="4400" dirty="0"/>
              <a:t>What’s wrong with this picture??</a:t>
            </a:r>
            <a:r>
              <a:rPr lang="en-US" sz="4400" dirty="0" smtClean="0"/>
              <a:t>?</a:t>
            </a:r>
            <a:endParaRPr lang="en-US" sz="4400" dirty="0"/>
          </a:p>
        </p:txBody>
      </p:sp>
    </p:spTree>
    <p:extLst>
      <p:ext uri="{BB962C8B-B14F-4D97-AF65-F5344CB8AC3E}">
        <p14:creationId xmlns:p14="http://schemas.microsoft.com/office/powerpoint/2010/main" val="141370806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p:cNvSpPr>
          <p:nvPr>
            <p:ph type="title"/>
          </p:nvPr>
        </p:nvSpPr>
        <p:spPr>
          <a:xfrm>
            <a:off x="323529" y="114300"/>
            <a:ext cx="8229601" cy="1143000"/>
          </a:xfrm>
          <a:prstGeom prst="rect">
            <a:avLst/>
          </a:prstGeom>
        </p:spPr>
        <p:txBody>
          <a:bodyPr>
            <a:normAutofit fontScale="90000"/>
          </a:bodyPr>
          <a:lstStyle/>
          <a:p>
            <a:pPr defTabSz="370331">
              <a:defRPr sz="3564"/>
            </a:pPr>
            <a:r>
              <a:rPr dirty="0"/>
              <a:t>Direct effects of </a:t>
            </a:r>
            <a:r>
              <a:rPr lang="en-US" dirty="0" smtClean="0"/>
              <a:t>late </a:t>
            </a:r>
            <a:r>
              <a:rPr dirty="0" smtClean="0"/>
              <a:t>snow</a:t>
            </a:r>
            <a:r>
              <a:rPr lang="en-US" dirty="0" smtClean="0"/>
              <a:t> / early spring</a:t>
            </a:r>
            <a:r>
              <a:rPr dirty="0" smtClean="0"/>
              <a:t>:</a:t>
            </a:r>
            <a:r>
              <a:rPr dirty="0"/>
              <a:t/>
            </a:r>
            <a:br>
              <a:rPr dirty="0"/>
            </a:br>
            <a:r>
              <a:rPr dirty="0"/>
              <a:t>Camouflage mismatch</a:t>
            </a:r>
          </a:p>
        </p:txBody>
      </p:sp>
      <p:sp>
        <p:nvSpPr>
          <p:cNvPr id="187" name="Shape 187"/>
          <p:cNvSpPr>
            <a:spLocks noGrp="1"/>
          </p:cNvSpPr>
          <p:nvPr>
            <p:ph type="body" sz="half" idx="1"/>
          </p:nvPr>
        </p:nvSpPr>
        <p:spPr>
          <a:xfrm>
            <a:off x="103672" y="1918958"/>
            <a:ext cx="5131655" cy="3950999"/>
          </a:xfrm>
          <a:prstGeom prst="rect">
            <a:avLst/>
          </a:prstGeom>
        </p:spPr>
        <p:txBody>
          <a:bodyPr>
            <a:normAutofit/>
          </a:bodyPr>
          <a:lstStyle/>
          <a:p>
            <a:pPr marL="332613" indent="-332613" defTabSz="443484">
              <a:spcBef>
                <a:spcPts val="600"/>
              </a:spcBef>
              <a:defRPr sz="2813"/>
            </a:pPr>
            <a:r>
              <a:rPr dirty="0"/>
              <a:t>Some wildlife change color to match snow in winter </a:t>
            </a:r>
          </a:p>
          <a:p>
            <a:pPr marL="332613" indent="-332613" defTabSz="443484">
              <a:spcBef>
                <a:spcPts val="600"/>
              </a:spcBef>
              <a:defRPr sz="2813"/>
            </a:pPr>
            <a:r>
              <a:rPr dirty="0"/>
              <a:t>As snow-free period increases, animals vulnerable in spring and fall</a:t>
            </a:r>
          </a:p>
          <a:p>
            <a:pPr marL="332613" indent="-332613" defTabSz="443484">
              <a:spcBef>
                <a:spcPts val="600"/>
              </a:spcBef>
              <a:defRPr sz="2813"/>
            </a:pPr>
            <a:r>
              <a:rPr dirty="0"/>
              <a:t>Weekly survival decrease of 7%</a:t>
            </a:r>
          </a:p>
          <a:p>
            <a:pPr marL="332613" indent="-332613" defTabSz="443484">
              <a:spcBef>
                <a:spcPts val="600"/>
              </a:spcBef>
              <a:defRPr sz="2813"/>
            </a:pPr>
            <a:r>
              <a:rPr lang="en-US" dirty="0" smtClean="0"/>
              <a:t>Can they adapt to survive?</a:t>
            </a:r>
            <a:endParaRPr dirty="0"/>
          </a:p>
        </p:txBody>
      </p:sp>
      <p:pic>
        <p:nvPicPr>
          <p:cNvPr id="188" name="image19.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420058" y="1291823"/>
            <a:ext cx="3235377" cy="5152157"/>
          </a:xfrm>
          <a:prstGeom prst="rect">
            <a:avLst/>
          </a:prstGeom>
          <a:ln w="12700">
            <a:miter lim="400000"/>
          </a:ln>
        </p:spPr>
      </p:pic>
      <p:sp>
        <p:nvSpPr>
          <p:cNvPr id="189" name="Shape 189"/>
          <p:cNvSpPr/>
          <p:nvPr/>
        </p:nvSpPr>
        <p:spPr>
          <a:xfrm>
            <a:off x="5411343" y="3638349"/>
            <a:ext cx="3359514" cy="3693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rPr dirty="0"/>
              <a:t>Snowshoe hare, </a:t>
            </a:r>
            <a:r>
              <a:rPr i="1" dirty="0"/>
              <a:t>Lepus americanus</a:t>
            </a:r>
          </a:p>
        </p:txBody>
      </p:sp>
      <p:sp>
        <p:nvSpPr>
          <p:cNvPr id="190" name="Shape 190"/>
          <p:cNvSpPr/>
          <p:nvPr/>
        </p:nvSpPr>
        <p:spPr>
          <a:xfrm>
            <a:off x="3660468" y="6388730"/>
            <a:ext cx="5362033" cy="24622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tabLst>
                <a:tab pos="723900" algn="l"/>
                <a:tab pos="1447800" algn="l"/>
                <a:tab pos="2171700" algn="l"/>
                <a:tab pos="2895600" algn="l"/>
                <a:tab pos="3619500" algn="l"/>
              </a:tabLst>
              <a:defRPr sz="1600">
                <a:latin typeface="Arial"/>
                <a:ea typeface="Arial"/>
                <a:cs typeface="Arial"/>
                <a:sym typeface="Arial"/>
              </a:defRPr>
            </a:pPr>
            <a:r>
              <a:t>Mills et al. </a:t>
            </a:r>
            <a:r>
              <a:rPr i="1"/>
              <a:t>PNAS</a:t>
            </a:r>
            <a:r>
              <a:t> 2013, Zimova et al </a:t>
            </a:r>
            <a:r>
              <a:rPr i="1"/>
              <a:t>Ecology Letters </a:t>
            </a:r>
            <a:r>
              <a:t>2016</a:t>
            </a:r>
          </a:p>
        </p:txBody>
      </p:sp>
    </p:spTree>
    <p:extLst>
      <p:ext uri="{BB962C8B-B14F-4D97-AF65-F5344CB8AC3E}">
        <p14:creationId xmlns:p14="http://schemas.microsoft.com/office/powerpoint/2010/main" val="26855122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85.jpg" descr="Image result for caribou migration"/>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1273" y="2101897"/>
            <a:ext cx="6607783" cy="4405188"/>
          </a:xfrm>
          <a:prstGeom prst="rect">
            <a:avLst/>
          </a:prstGeom>
          <a:ln w="12700">
            <a:miter lim="400000"/>
          </a:ln>
          <a:effectLst>
            <a:outerShdw blurRad="292100" dist="139700" dir="2700000" rotWithShape="0">
              <a:srgbClr val="333333">
                <a:alpha val="64999"/>
              </a:srgbClr>
            </a:outerShdw>
          </a:effectLst>
        </p:spPr>
      </p:pic>
      <p:sp>
        <p:nvSpPr>
          <p:cNvPr id="3" name="Shape 186"/>
          <p:cNvSpPr txBox="1">
            <a:spLocks/>
          </p:cNvSpPr>
          <p:nvPr/>
        </p:nvSpPr>
        <p:spPr>
          <a:xfrm>
            <a:off x="-121642" y="-596014"/>
            <a:ext cx="9142893" cy="332943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370331">
              <a:defRPr sz="3564"/>
            </a:pPr>
            <a:r>
              <a:rPr lang="en-US" dirty="0"/>
              <a:t>	</a:t>
            </a:r>
            <a:r>
              <a:rPr lang="en-US" dirty="0" smtClean="0"/>
              <a:t>							     Imagine:</a:t>
            </a:r>
          </a:p>
          <a:p>
            <a:pPr defTabSz="370331">
              <a:defRPr sz="3564"/>
            </a:pPr>
            <a:r>
              <a:rPr lang="en-US" dirty="0" smtClean="0"/>
              <a:t>You are a Caribou on migration</a:t>
            </a:r>
          </a:p>
          <a:p>
            <a:pPr defTabSz="370331">
              <a:defRPr sz="3564"/>
            </a:pPr>
            <a:r>
              <a:rPr lang="en-US" dirty="0"/>
              <a:t>l</a:t>
            </a:r>
            <a:r>
              <a:rPr lang="en-US" dirty="0" smtClean="0"/>
              <a:t>ooking forward to springtime greens. . .</a:t>
            </a:r>
            <a:endParaRPr lang="en-US" dirty="0"/>
          </a:p>
        </p:txBody>
      </p:sp>
    </p:spTree>
    <p:extLst>
      <p:ext uri="{BB962C8B-B14F-4D97-AF65-F5344CB8AC3E}">
        <p14:creationId xmlns:p14="http://schemas.microsoft.com/office/powerpoint/2010/main" val="230825414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p:nvPr/>
        </p:nvSpPr>
        <p:spPr>
          <a:xfrm>
            <a:off x="5687618" y="4823955"/>
            <a:ext cx="3456385" cy="40011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000">
                <a:latin typeface="Arial"/>
                <a:ea typeface="Arial"/>
                <a:cs typeface="Arial"/>
                <a:sym typeface="Arial"/>
              </a:defRPr>
            </a:pPr>
            <a:r>
              <a:t>Caribou (</a:t>
            </a:r>
            <a:r>
              <a:rPr i="1"/>
              <a:t>Rangifer tarandus</a:t>
            </a:r>
            <a:r>
              <a:t>)</a:t>
            </a:r>
          </a:p>
        </p:txBody>
      </p:sp>
      <p:sp>
        <p:nvSpPr>
          <p:cNvPr id="441" name="Shape 441"/>
          <p:cNvSpPr/>
          <p:nvPr/>
        </p:nvSpPr>
        <p:spPr>
          <a:xfrm>
            <a:off x="611560" y="332661"/>
            <a:ext cx="7992890" cy="9541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800" b="1" u="sng">
                <a:solidFill>
                  <a:srgbClr val="FF0000"/>
                </a:solidFill>
              </a:defRPr>
            </a:pPr>
            <a:r>
              <a:rPr dirty="0">
                <a:solidFill>
                  <a:srgbClr val="000000"/>
                </a:solidFill>
              </a:rPr>
              <a:t>Trophic mismatch</a:t>
            </a:r>
            <a:r>
              <a:rPr b="0" u="none" dirty="0">
                <a:solidFill>
                  <a:srgbClr val="000000"/>
                </a:solidFill>
              </a:rPr>
              <a:t>: Lack of synchrony between the </a:t>
            </a:r>
            <a:r>
              <a:rPr b="0" i="1" u="none" dirty="0">
                <a:solidFill>
                  <a:srgbClr val="000000"/>
                </a:solidFill>
              </a:rPr>
              <a:t>phenology</a:t>
            </a:r>
            <a:r>
              <a:rPr b="0" u="none" dirty="0">
                <a:solidFill>
                  <a:srgbClr val="000000"/>
                </a:solidFill>
              </a:rPr>
              <a:t> of consumers and that of their resources</a:t>
            </a:r>
          </a:p>
        </p:txBody>
      </p:sp>
      <p:pic>
        <p:nvPicPr>
          <p:cNvPr id="442" name="image85.jpg" descr="Image result for caribou migration"/>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94730" y="2051229"/>
            <a:ext cx="4147604" cy="2765069"/>
          </a:xfrm>
          <a:prstGeom prst="rect">
            <a:avLst/>
          </a:prstGeom>
          <a:ln w="12700">
            <a:miter lim="400000"/>
          </a:ln>
          <a:effectLst>
            <a:outerShdw blurRad="292100" dist="139700" dir="2700000" rotWithShape="0">
              <a:srgbClr val="333333">
                <a:alpha val="64999"/>
              </a:srgbClr>
            </a:outerShdw>
          </a:effectLst>
        </p:spPr>
      </p:pic>
      <p:sp>
        <p:nvSpPr>
          <p:cNvPr id="443" name="Shape 443"/>
          <p:cNvSpPr>
            <a:spLocks noGrp="1"/>
          </p:cNvSpPr>
          <p:nvPr>
            <p:ph type="body" sz="half" idx="1"/>
          </p:nvPr>
        </p:nvSpPr>
        <p:spPr>
          <a:xfrm>
            <a:off x="107505" y="1996935"/>
            <a:ext cx="4842730" cy="4176464"/>
          </a:xfrm>
          <a:prstGeom prst="rect">
            <a:avLst/>
          </a:prstGeom>
        </p:spPr>
        <p:txBody>
          <a:bodyPr/>
          <a:lstStyle/>
          <a:p>
            <a:pPr>
              <a:spcBef>
                <a:spcPts val="500"/>
              </a:spcBef>
              <a:defRPr sz="2400"/>
            </a:pPr>
            <a:r>
              <a:rPr dirty="0"/>
              <a:t>Caribou in </a:t>
            </a:r>
            <a:r>
              <a:rPr dirty="0" smtClean="0"/>
              <a:t>Greenland</a:t>
            </a:r>
            <a:endParaRPr lang="en-US" dirty="0" smtClean="0"/>
          </a:p>
          <a:p>
            <a:pPr marL="0" indent="0">
              <a:spcBef>
                <a:spcPts val="500"/>
              </a:spcBef>
              <a:buNone/>
              <a:defRPr sz="2400"/>
            </a:pPr>
            <a:r>
              <a:rPr lang="en-US" sz="1600" dirty="0"/>
              <a:t>	</a:t>
            </a:r>
            <a:r>
              <a:rPr lang="en-US" sz="1600" dirty="0" smtClean="0"/>
              <a:t>	</a:t>
            </a:r>
            <a:r>
              <a:rPr sz="1600" dirty="0" smtClean="0"/>
              <a:t>(</a:t>
            </a:r>
            <a:r>
              <a:rPr sz="1600" dirty="0"/>
              <a:t>Post and Forchhammer 2008)</a:t>
            </a:r>
            <a:endParaRPr dirty="0"/>
          </a:p>
          <a:p>
            <a:pPr>
              <a:spcBef>
                <a:spcPts val="500"/>
              </a:spcBef>
              <a:defRPr sz="2400"/>
            </a:pPr>
            <a:r>
              <a:rPr dirty="0"/>
              <a:t>Plant emergence date driven by temperature</a:t>
            </a:r>
          </a:p>
          <a:p>
            <a:pPr>
              <a:spcBef>
                <a:spcPts val="500"/>
              </a:spcBef>
              <a:defRPr sz="2400"/>
            </a:pPr>
            <a:r>
              <a:rPr dirty="0"/>
              <a:t>Caribou migrate to calve </a:t>
            </a:r>
            <a:r>
              <a:rPr lang="en-US" dirty="0" smtClean="0"/>
              <a:t>in</a:t>
            </a:r>
            <a:r>
              <a:rPr dirty="0" smtClean="0"/>
              <a:t> </a:t>
            </a:r>
            <a:r>
              <a:rPr dirty="0"/>
              <a:t>areas of high productivity</a:t>
            </a:r>
          </a:p>
          <a:p>
            <a:pPr>
              <a:spcBef>
                <a:spcPts val="500"/>
              </a:spcBef>
              <a:defRPr sz="2400"/>
            </a:pPr>
            <a:r>
              <a:rPr dirty="0"/>
              <a:t>Reproduction decreased 4-fold because </a:t>
            </a:r>
            <a:r>
              <a:rPr lang="en-US" dirty="0" smtClean="0"/>
              <a:t>C</a:t>
            </a:r>
            <a:r>
              <a:rPr dirty="0" smtClean="0"/>
              <a:t>aribou </a:t>
            </a:r>
            <a:r>
              <a:rPr dirty="0"/>
              <a:t>missed peak </a:t>
            </a:r>
            <a:r>
              <a:rPr dirty="0" smtClean="0"/>
              <a:t>green</a:t>
            </a:r>
            <a:r>
              <a:rPr lang="en-US" dirty="0" smtClean="0"/>
              <a:t>-</a:t>
            </a:r>
            <a:r>
              <a:rPr dirty="0" smtClean="0"/>
              <a:t>up</a:t>
            </a:r>
            <a:endParaRPr dirty="0"/>
          </a:p>
        </p:txBody>
      </p:sp>
    </p:spTree>
    <p:extLst>
      <p:ext uri="{BB962C8B-B14F-4D97-AF65-F5344CB8AC3E}">
        <p14:creationId xmlns:p14="http://schemas.microsoft.com/office/powerpoint/2010/main" val="297690643"/>
      </p:ext>
    </p:extLst>
  </p:cSld>
  <p:clrMapOvr>
    <a:masterClrMapping/>
  </p:clrMapOvr>
  <p:transition xmlns:p14="http://schemas.microsoft.com/office/powerpoint/2010/main" spd="slow"/>
  <p:timing>
    <p:tnLst>
      <p:par>
        <p:cTn xmlns:p14="http://schemas.microsoft.com/office/powerpoint/2010/main" id="1" dur="indefinite" restart="never" fill="hold"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4480.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274363"/>
            <a:ext cx="9144000" cy="2071688"/>
          </a:xfrm>
          <a:prstGeom prst="rect">
            <a:avLst/>
          </a:prstGeom>
        </p:spPr>
      </p:pic>
      <p:sp>
        <p:nvSpPr>
          <p:cNvPr id="5" name="Rectangle 4"/>
          <p:cNvSpPr/>
          <p:nvPr/>
        </p:nvSpPr>
        <p:spPr>
          <a:xfrm>
            <a:off x="320578" y="3681488"/>
            <a:ext cx="9057691" cy="2554545"/>
          </a:xfrm>
          <a:prstGeom prst="rect">
            <a:avLst/>
          </a:prstGeom>
        </p:spPr>
        <p:txBody>
          <a:bodyPr wrap="square">
            <a:spAutoFit/>
          </a:bodyPr>
          <a:lstStyle/>
          <a:p>
            <a:pPr marL="571500" indent="-571500">
              <a:buFont typeface="Arial"/>
              <a:buChar char="•"/>
            </a:pPr>
            <a:r>
              <a:rPr lang="en-US" sz="3200" dirty="0"/>
              <a:t>In </a:t>
            </a:r>
            <a:r>
              <a:rPr lang="en-US" sz="3200" dirty="0" smtClean="0"/>
              <a:t>1850, GNP had 150 </a:t>
            </a:r>
            <a:r>
              <a:rPr lang="en-US" sz="3200" dirty="0"/>
              <a:t>glaciers </a:t>
            </a:r>
            <a:endParaRPr lang="en-US" sz="3200" dirty="0" smtClean="0"/>
          </a:p>
          <a:p>
            <a:pPr marL="571500" indent="-571500">
              <a:buFont typeface="Arial"/>
              <a:buChar char="•"/>
            </a:pPr>
            <a:r>
              <a:rPr lang="en-US" sz="3200" dirty="0" smtClean="0"/>
              <a:t>Increased </a:t>
            </a:r>
            <a:r>
              <a:rPr lang="en-US" sz="3200" dirty="0"/>
              <a:t>melting since 1980</a:t>
            </a:r>
          </a:p>
          <a:p>
            <a:pPr marL="571500" indent="-571500">
              <a:buFont typeface="Arial"/>
              <a:buChar char="•"/>
            </a:pPr>
            <a:r>
              <a:rPr lang="en-US" sz="3200" dirty="0" smtClean="0"/>
              <a:t>Estimated </a:t>
            </a:r>
            <a:r>
              <a:rPr lang="en-US" sz="3200" dirty="0"/>
              <a:t>all glaciers melt by </a:t>
            </a:r>
            <a:r>
              <a:rPr lang="en-US" sz="3200" dirty="0" smtClean="0"/>
              <a:t>2030</a:t>
            </a:r>
          </a:p>
          <a:p>
            <a:pPr marL="571500" indent="-571500">
              <a:buFont typeface="Arial"/>
              <a:buChar char="•"/>
            </a:pPr>
            <a:r>
              <a:rPr lang="en-US" sz="3200" dirty="0" smtClean="0"/>
              <a:t>Limits fresh water for animals</a:t>
            </a:r>
          </a:p>
          <a:p>
            <a:pPr marL="571500" indent="-571500">
              <a:buFont typeface="Arial"/>
              <a:buChar char="•"/>
            </a:pPr>
            <a:r>
              <a:rPr lang="en-US" sz="3200" dirty="0" smtClean="0"/>
              <a:t>Negatively warms lakes and rivers for aquatic life</a:t>
            </a:r>
            <a:endParaRPr lang="en-US" sz="3200" dirty="0"/>
          </a:p>
        </p:txBody>
      </p:sp>
      <p:sp>
        <p:nvSpPr>
          <p:cNvPr id="6" name="Rectangle 5"/>
          <p:cNvSpPr/>
          <p:nvPr/>
        </p:nvSpPr>
        <p:spPr>
          <a:xfrm>
            <a:off x="692513" y="150551"/>
            <a:ext cx="7369575" cy="769441"/>
          </a:xfrm>
          <a:prstGeom prst="rect">
            <a:avLst/>
          </a:prstGeom>
        </p:spPr>
        <p:txBody>
          <a:bodyPr wrap="none">
            <a:spAutoFit/>
          </a:bodyPr>
          <a:lstStyle/>
          <a:p>
            <a:pPr algn="ctr"/>
            <a:r>
              <a:rPr lang="en-US" sz="4400" dirty="0" smtClean="0"/>
              <a:t>Glacier </a:t>
            </a:r>
            <a:r>
              <a:rPr lang="en-US" sz="4400" dirty="0"/>
              <a:t>National </a:t>
            </a:r>
            <a:r>
              <a:rPr lang="en-US" sz="4400" dirty="0" smtClean="0"/>
              <a:t>Park, Montana</a:t>
            </a:r>
            <a:endParaRPr lang="en-US" sz="4400" dirty="0"/>
          </a:p>
        </p:txBody>
      </p:sp>
      <p:sp>
        <p:nvSpPr>
          <p:cNvPr id="3" name="TextBox 2"/>
          <p:cNvSpPr txBox="1"/>
          <p:nvPr/>
        </p:nvSpPr>
        <p:spPr>
          <a:xfrm>
            <a:off x="8254080" y="3309064"/>
            <a:ext cx="887737" cy="215444"/>
          </a:xfrm>
          <a:prstGeom prst="rect">
            <a:avLst/>
          </a:prstGeom>
          <a:noFill/>
        </p:spPr>
        <p:txBody>
          <a:bodyPr wrap="square" rtlCol="0">
            <a:spAutoFit/>
          </a:bodyPr>
          <a:lstStyle/>
          <a:p>
            <a:r>
              <a:rPr lang="en-US" sz="800" dirty="0" smtClean="0"/>
              <a:t>Aaron Jungbluth</a:t>
            </a:r>
            <a:endParaRPr lang="en-US" sz="800" dirty="0"/>
          </a:p>
        </p:txBody>
      </p:sp>
    </p:spTree>
    <p:extLst>
      <p:ext uri="{BB962C8B-B14F-4D97-AF65-F5344CB8AC3E}">
        <p14:creationId xmlns:p14="http://schemas.microsoft.com/office/powerpoint/2010/main" val="104049992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4175" y="4193640"/>
            <a:ext cx="8229600" cy="2231560"/>
          </a:xfrm>
        </p:spPr>
        <p:txBody>
          <a:bodyPr>
            <a:normAutofit/>
          </a:bodyPr>
          <a:lstStyle/>
          <a:p>
            <a:pPr marL="0" indent="0" algn="ctr">
              <a:lnSpc>
                <a:spcPct val="80000"/>
              </a:lnSpc>
              <a:buNone/>
            </a:pPr>
            <a:r>
              <a:rPr lang="en-US" sz="4400" dirty="0" smtClean="0"/>
              <a:t>Do we need to change the name of Glacier National Park?</a:t>
            </a:r>
          </a:p>
        </p:txBody>
      </p:sp>
      <p:pic>
        <p:nvPicPr>
          <p:cNvPr id="4" name="Picture 3" descr="Glacier CC.jpe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39702" y="959212"/>
            <a:ext cx="6297854" cy="2931909"/>
          </a:xfrm>
          <a:prstGeom prst="rect">
            <a:avLst/>
          </a:prstGeom>
        </p:spPr>
      </p:pic>
    </p:spTree>
    <p:extLst>
      <p:ext uri="{BB962C8B-B14F-4D97-AF65-F5344CB8AC3E}">
        <p14:creationId xmlns:p14="http://schemas.microsoft.com/office/powerpoint/2010/main" val="83962658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ference.jpeg"/>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580167" y="3039222"/>
            <a:ext cx="5563834" cy="3818778"/>
          </a:xfrm>
          <a:prstGeom prst="rect">
            <a:avLst/>
          </a:prstGeom>
        </p:spPr>
      </p:pic>
      <p:pic>
        <p:nvPicPr>
          <p:cNvPr id="6" name="Picture 5" descr="nai.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6342987" cy="3900346"/>
          </a:xfrm>
          <a:prstGeom prst="rect">
            <a:avLst/>
          </a:prstGeom>
        </p:spPr>
      </p:pic>
      <p:pic>
        <p:nvPicPr>
          <p:cNvPr id="7" name="Picture 6" descr="cig_logo.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03587" y="129585"/>
            <a:ext cx="2164611" cy="2695255"/>
          </a:xfrm>
          <a:prstGeom prst="rect">
            <a:avLst/>
          </a:prstGeom>
        </p:spPr>
      </p:pic>
    </p:spTree>
    <p:extLst>
      <p:ext uri="{BB962C8B-B14F-4D97-AF65-F5344CB8AC3E}">
        <p14:creationId xmlns:p14="http://schemas.microsoft.com/office/powerpoint/2010/main" val="124889576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MHolly\Pictures\before and after for activity\GLBA\pairs\USGS-01-Muir-1941R.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67102" y="467595"/>
            <a:ext cx="3718316" cy="28055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MHolly\Pictures\before and after for activity\GLBA\pairs\USGS-01-Muir-2004Redit.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81070" y="3740731"/>
            <a:ext cx="3718658" cy="2805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MHolly\Pictures\before and after for activity\GLBA\pairs\Muir_8a_1880s.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846363" y="467595"/>
            <a:ext cx="3790166" cy="28055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MHolly\Pictures\before and after for activity\GLBA\pairs\Muir_8b_2005.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4846363" y="3740731"/>
            <a:ext cx="3804581" cy="28055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451412" y="6153500"/>
            <a:ext cx="628928" cy="334707"/>
          </a:xfrm>
          <a:prstGeom prst="rect">
            <a:avLst/>
          </a:prstGeom>
          <a:noFill/>
        </p:spPr>
        <p:txBody>
          <a:bodyPr wrap="none" lIns="57150" tIns="28575" rIns="57150" bIns="28575" rtlCol="0">
            <a:spAutoFit/>
          </a:bodyPr>
          <a:lstStyle/>
          <a:p>
            <a:r>
              <a:rPr lang="en-US" b="1" dirty="0">
                <a:solidFill>
                  <a:schemeClr val="bg1"/>
                </a:solidFill>
                <a:effectLst>
                  <a:outerShdw blurRad="38100" dist="38100" dir="2700000" algn="tl">
                    <a:srgbClr val="000000">
                      <a:alpha val="43137"/>
                    </a:srgbClr>
                  </a:outerShdw>
                </a:effectLst>
                <a:latin typeface="Frutiger LT Std 45 Light" pitchFamily="34" charset="0"/>
              </a:rPr>
              <a:t>2004</a:t>
            </a:r>
          </a:p>
        </p:txBody>
      </p:sp>
      <p:sp>
        <p:nvSpPr>
          <p:cNvPr id="8" name="TextBox 7"/>
          <p:cNvSpPr txBox="1"/>
          <p:nvPr/>
        </p:nvSpPr>
        <p:spPr>
          <a:xfrm>
            <a:off x="403412" y="2916399"/>
            <a:ext cx="628928" cy="334707"/>
          </a:xfrm>
          <a:prstGeom prst="rect">
            <a:avLst/>
          </a:prstGeom>
          <a:noFill/>
        </p:spPr>
        <p:txBody>
          <a:bodyPr wrap="none" lIns="57150" tIns="28575" rIns="57150" bIns="28575" rtlCol="0">
            <a:spAutoFit/>
          </a:bodyPr>
          <a:lstStyle/>
          <a:p>
            <a:r>
              <a:rPr lang="en-US" b="1" dirty="0">
                <a:solidFill>
                  <a:schemeClr val="bg1"/>
                </a:solidFill>
                <a:effectLst>
                  <a:outerShdw blurRad="38100" dist="38100" dir="2700000" algn="tl">
                    <a:srgbClr val="000000">
                      <a:alpha val="43137"/>
                    </a:srgbClr>
                  </a:outerShdw>
                </a:effectLst>
                <a:latin typeface="Frutiger LT Std 45 Light" pitchFamily="34" charset="0"/>
              </a:rPr>
              <a:t>1941</a:t>
            </a:r>
          </a:p>
        </p:txBody>
      </p:sp>
      <p:sp>
        <p:nvSpPr>
          <p:cNvPr id="9" name="TextBox 8"/>
          <p:cNvSpPr txBox="1"/>
          <p:nvPr/>
        </p:nvSpPr>
        <p:spPr>
          <a:xfrm>
            <a:off x="4884668" y="2899068"/>
            <a:ext cx="757306" cy="334707"/>
          </a:xfrm>
          <a:prstGeom prst="rect">
            <a:avLst/>
          </a:prstGeom>
          <a:noFill/>
        </p:spPr>
        <p:txBody>
          <a:bodyPr wrap="none" lIns="57150" tIns="28575" rIns="57150" bIns="28575" rtlCol="0">
            <a:spAutoFit/>
          </a:bodyPr>
          <a:lstStyle/>
          <a:p>
            <a:r>
              <a:rPr lang="en-US" b="1" dirty="0">
                <a:solidFill>
                  <a:schemeClr val="bg1"/>
                </a:solidFill>
                <a:effectLst>
                  <a:outerShdw blurRad="38100" dist="38100" dir="2700000" algn="tl">
                    <a:srgbClr val="000000">
                      <a:alpha val="43137"/>
                    </a:srgbClr>
                  </a:outerShdw>
                </a:effectLst>
                <a:latin typeface="Frutiger LT Std 45 Light" pitchFamily="34" charset="0"/>
              </a:rPr>
              <a:t>1880s</a:t>
            </a:r>
          </a:p>
        </p:txBody>
      </p:sp>
      <p:sp>
        <p:nvSpPr>
          <p:cNvPr id="10" name="TextBox 9"/>
          <p:cNvSpPr txBox="1"/>
          <p:nvPr/>
        </p:nvSpPr>
        <p:spPr>
          <a:xfrm>
            <a:off x="4884668" y="3740731"/>
            <a:ext cx="628928" cy="334707"/>
          </a:xfrm>
          <a:prstGeom prst="rect">
            <a:avLst/>
          </a:prstGeom>
          <a:noFill/>
        </p:spPr>
        <p:txBody>
          <a:bodyPr wrap="none" lIns="57150" tIns="28575" rIns="57150" bIns="28575" rtlCol="0">
            <a:spAutoFit/>
          </a:bodyPr>
          <a:lstStyle/>
          <a:p>
            <a:r>
              <a:rPr lang="en-US" b="1" dirty="0">
                <a:solidFill>
                  <a:schemeClr val="bg1"/>
                </a:solidFill>
                <a:effectLst>
                  <a:outerShdw blurRad="38100" dist="38100" dir="2700000" algn="tl">
                    <a:srgbClr val="000000">
                      <a:alpha val="43137"/>
                    </a:srgbClr>
                  </a:outerShdw>
                </a:effectLst>
                <a:latin typeface="Frutiger LT Std 45 Light" pitchFamily="34" charset="0"/>
              </a:rPr>
              <a:t>2005</a:t>
            </a:r>
          </a:p>
        </p:txBody>
      </p:sp>
      <p:cxnSp>
        <p:nvCxnSpPr>
          <p:cNvPr id="11" name="Straight Connector 10"/>
          <p:cNvCxnSpPr/>
          <p:nvPr/>
        </p:nvCxnSpPr>
        <p:spPr>
          <a:xfrm>
            <a:off x="4457799" y="0"/>
            <a:ext cx="25918" cy="685800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232219" y="20511"/>
            <a:ext cx="3307579" cy="369332"/>
          </a:xfrm>
          <a:prstGeom prst="rect">
            <a:avLst/>
          </a:prstGeom>
          <a:noFill/>
        </p:spPr>
        <p:txBody>
          <a:bodyPr wrap="square" rtlCol="0">
            <a:spAutoFit/>
          </a:bodyPr>
          <a:lstStyle/>
          <a:p>
            <a:r>
              <a:rPr lang="en-US" dirty="0" smtClean="0"/>
              <a:t>Muir Glacier </a:t>
            </a:r>
            <a:r>
              <a:rPr lang="mr-IN" dirty="0" smtClean="0"/>
              <a:t>–</a:t>
            </a:r>
            <a:r>
              <a:rPr lang="en-US" dirty="0" smtClean="0"/>
              <a:t> Glacier Bay, Alaska</a:t>
            </a:r>
            <a:endParaRPr lang="en-US" dirty="0"/>
          </a:p>
        </p:txBody>
      </p:sp>
      <p:sp>
        <p:nvSpPr>
          <p:cNvPr id="13" name="TextBox 12"/>
          <p:cNvSpPr txBox="1"/>
          <p:nvPr/>
        </p:nvSpPr>
        <p:spPr>
          <a:xfrm>
            <a:off x="576933" y="31478"/>
            <a:ext cx="3307579" cy="369332"/>
          </a:xfrm>
          <a:prstGeom prst="rect">
            <a:avLst/>
          </a:prstGeom>
          <a:noFill/>
        </p:spPr>
        <p:txBody>
          <a:bodyPr wrap="square" rtlCol="0">
            <a:spAutoFit/>
          </a:bodyPr>
          <a:lstStyle/>
          <a:p>
            <a:r>
              <a:rPr lang="en-US" dirty="0" smtClean="0"/>
              <a:t>Muir Glacier </a:t>
            </a:r>
            <a:r>
              <a:rPr lang="mr-IN" dirty="0" smtClean="0"/>
              <a:t>–</a:t>
            </a:r>
            <a:r>
              <a:rPr lang="en-US" dirty="0" smtClean="0"/>
              <a:t> Glacier Bay, Alaska</a:t>
            </a:r>
            <a:endParaRPr lang="en-US" dirty="0"/>
          </a:p>
        </p:txBody>
      </p:sp>
    </p:spTree>
    <p:extLst>
      <p:ext uri="{BB962C8B-B14F-4D97-AF65-F5344CB8AC3E}">
        <p14:creationId xmlns:p14="http://schemas.microsoft.com/office/powerpoint/2010/main" val="130318499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image3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a:ln w="12700">
            <a:miter lim="400000"/>
          </a:ln>
        </p:spPr>
      </p:pic>
      <p:sp>
        <p:nvSpPr>
          <p:cNvPr id="289" name="Shape 289"/>
          <p:cNvSpPr/>
          <p:nvPr/>
        </p:nvSpPr>
        <p:spPr>
          <a:xfrm>
            <a:off x="376240" y="179763"/>
            <a:ext cx="8318501" cy="132343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4000" b="1">
                <a:solidFill>
                  <a:srgbClr val="070D13"/>
                </a:solidFill>
                <a:effectLst>
                  <a:outerShdw blurRad="38100" dist="38100" dir="2700000" rotWithShape="0">
                    <a:srgbClr val="000000">
                      <a:alpha val="43137"/>
                    </a:srgbClr>
                  </a:outerShdw>
                </a:effectLst>
              </a:defRPr>
            </a:pPr>
            <a:r>
              <a:rPr lang="en-US" u="sng" dirty="0" smtClean="0">
                <a:solidFill>
                  <a:srgbClr val="FFFF00"/>
                </a:solidFill>
              </a:rPr>
              <a:t>A Change With a Twist:</a:t>
            </a:r>
          </a:p>
          <a:p>
            <a:pPr algn="ctr">
              <a:defRPr sz="4000" b="1">
                <a:solidFill>
                  <a:srgbClr val="070D13"/>
                </a:solidFill>
                <a:effectLst>
                  <a:outerShdw blurRad="38100" dist="38100" dir="2700000" rotWithShape="0">
                    <a:srgbClr val="000000">
                      <a:alpha val="43137"/>
                    </a:srgbClr>
                  </a:outerShdw>
                </a:effectLst>
              </a:defRPr>
            </a:pPr>
            <a:r>
              <a:rPr dirty="0" smtClean="0">
                <a:solidFill>
                  <a:srgbClr val="FFFF00"/>
                </a:solidFill>
              </a:rPr>
              <a:t>Carrizo </a:t>
            </a:r>
            <a:r>
              <a:rPr dirty="0">
                <a:solidFill>
                  <a:srgbClr val="FFFF00"/>
                </a:solidFill>
              </a:rPr>
              <a:t>Plain Ecosystem Project (CPEP</a:t>
            </a:r>
            <a:r>
              <a:rPr dirty="0" smtClean="0">
                <a:solidFill>
                  <a:srgbClr val="FFFF00"/>
                </a:solidFill>
              </a:rPr>
              <a:t>)</a:t>
            </a:r>
            <a:endParaRPr dirty="0">
              <a:solidFill>
                <a:srgbClr val="FFFF00"/>
              </a:solidFill>
            </a:endParaRPr>
          </a:p>
        </p:txBody>
      </p:sp>
    </p:spTree>
    <p:extLst>
      <p:ext uri="{BB962C8B-B14F-4D97-AF65-F5344CB8AC3E}">
        <p14:creationId xmlns:p14="http://schemas.microsoft.com/office/powerpoint/2010/main" val="420553561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image46.jpg" descr="DSC0113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a:ln w="12700">
            <a:miter lim="400000"/>
          </a:ln>
        </p:spPr>
      </p:pic>
      <p:pic>
        <p:nvPicPr>
          <p:cNvPr id="298" name="image47.jpg" descr="DSC0109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86400" y="2590800"/>
            <a:ext cx="3429000" cy="3048000"/>
          </a:xfrm>
          <a:prstGeom prst="rect">
            <a:avLst/>
          </a:prstGeom>
          <a:ln>
            <a:solidFill>
              <a:srgbClr val="000000"/>
            </a:solidFill>
            <a:miter/>
          </a:ln>
        </p:spPr>
      </p:pic>
      <p:sp>
        <p:nvSpPr>
          <p:cNvPr id="299" name="Shape 299"/>
          <p:cNvSpPr/>
          <p:nvPr/>
        </p:nvSpPr>
        <p:spPr>
          <a:xfrm>
            <a:off x="0" y="0"/>
            <a:ext cx="9144000" cy="914400"/>
          </a:xfrm>
          <a:prstGeom prst="rect">
            <a:avLst/>
          </a:prstGeom>
          <a:gradFill>
            <a:gsLst>
              <a:gs pos="0">
                <a:srgbClr val="800000"/>
              </a:gs>
              <a:gs pos="100000">
                <a:srgbClr val="3B0000"/>
              </a:gs>
            </a:gsLst>
            <a:lin ang="5400000"/>
          </a:gradFill>
          <a:ln w="38100">
            <a:solidFill>
              <a:srgbClr val="000000"/>
            </a:solidFill>
            <a:miter/>
          </a:ln>
        </p:spPr>
        <p:txBody>
          <a:bodyPr lIns="45719" rIns="45719" anchor="ctr"/>
          <a:lstStyle/>
          <a:p>
            <a:endParaRPr/>
          </a:p>
        </p:txBody>
      </p:sp>
      <p:sp>
        <p:nvSpPr>
          <p:cNvPr id="300" name="Shape 300"/>
          <p:cNvSpPr/>
          <p:nvPr/>
        </p:nvSpPr>
        <p:spPr>
          <a:xfrm>
            <a:off x="490540" y="100015"/>
            <a:ext cx="7739281" cy="769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defRPr>
            </a:lvl1pPr>
          </a:lstStyle>
          <a:p>
            <a:r>
              <a:t>Carrizo Plain National Monument</a:t>
            </a:r>
          </a:p>
        </p:txBody>
      </p:sp>
      <p:sp>
        <p:nvSpPr>
          <p:cNvPr id="301" name="Shape 301"/>
          <p:cNvSpPr/>
          <p:nvPr/>
        </p:nvSpPr>
        <p:spPr>
          <a:xfrm>
            <a:off x="2545920" y="1081090"/>
            <a:ext cx="6096000" cy="83099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73037" indent="-173037" algn="ctr">
              <a:defRPr sz="2400" b="1">
                <a:latin typeface="Arial"/>
                <a:ea typeface="Arial"/>
                <a:cs typeface="Arial"/>
                <a:sym typeface="Arial"/>
              </a:defRPr>
            </a:pPr>
            <a:r>
              <a:rPr lang="en-US" dirty="0"/>
              <a:t> </a:t>
            </a:r>
            <a:r>
              <a:rPr lang="en-US" dirty="0" smtClean="0"/>
              <a:t>  </a:t>
            </a:r>
            <a:r>
              <a:rPr dirty="0" smtClean="0"/>
              <a:t> </a:t>
            </a:r>
            <a:r>
              <a:rPr dirty="0"/>
              <a:t>Largest remnant of San </a:t>
            </a:r>
            <a:r>
              <a:rPr dirty="0" smtClean="0"/>
              <a:t>Joaquin</a:t>
            </a:r>
            <a:r>
              <a:rPr lang="en-US" dirty="0" smtClean="0"/>
              <a:t> Valley</a:t>
            </a:r>
            <a:r>
              <a:rPr dirty="0" smtClean="0"/>
              <a:t> </a:t>
            </a:r>
            <a:r>
              <a:rPr dirty="0"/>
              <a:t>grassland ecosystem (1,000 km</a:t>
            </a:r>
            <a:r>
              <a:rPr baseline="30000" dirty="0"/>
              <a:t>2</a:t>
            </a:r>
            <a:r>
              <a:rPr dirty="0"/>
              <a:t>)</a:t>
            </a:r>
          </a:p>
        </p:txBody>
      </p:sp>
      <p:sp>
        <p:nvSpPr>
          <p:cNvPr id="302" name="Shape 302"/>
          <p:cNvSpPr/>
          <p:nvPr/>
        </p:nvSpPr>
        <p:spPr>
          <a:xfrm>
            <a:off x="2743200" y="1997079"/>
            <a:ext cx="6096000" cy="46166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73037" indent="-173037">
              <a:defRPr sz="2400" b="1">
                <a:latin typeface="Arial"/>
                <a:ea typeface="Arial"/>
                <a:cs typeface="Arial"/>
                <a:sym typeface="Arial"/>
              </a:defRPr>
            </a:pPr>
            <a:endParaRPr dirty="0"/>
          </a:p>
        </p:txBody>
      </p:sp>
      <p:pic>
        <p:nvPicPr>
          <p:cNvPr id="303" name="image48.jpg" descr="may07 01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315200" y="5029200"/>
            <a:ext cx="1524000" cy="1524000"/>
          </a:xfrm>
          <a:prstGeom prst="rect">
            <a:avLst/>
          </a:prstGeom>
          <a:ln>
            <a:solidFill>
              <a:srgbClr val="000000"/>
            </a:solidFill>
            <a:miter/>
          </a:ln>
        </p:spPr>
      </p:pic>
      <p:pic>
        <p:nvPicPr>
          <p:cNvPr id="304" name="image49.jpg" descr="spring 07 18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81002" y="3352800"/>
            <a:ext cx="1495425" cy="2362200"/>
          </a:xfrm>
          <a:prstGeom prst="rect">
            <a:avLst/>
          </a:prstGeom>
          <a:ln>
            <a:solidFill>
              <a:srgbClr val="000000"/>
            </a:solidFill>
            <a:miter/>
          </a:ln>
        </p:spPr>
      </p:pic>
      <p:pic>
        <p:nvPicPr>
          <p:cNvPr id="305" name="image50.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537200" y="4800600"/>
            <a:ext cx="1320800" cy="1981200"/>
          </a:xfrm>
          <a:prstGeom prst="rect">
            <a:avLst/>
          </a:prstGeom>
          <a:ln w="12700">
            <a:miter lim="400000"/>
          </a:ln>
        </p:spPr>
      </p:pic>
      <p:pic>
        <p:nvPicPr>
          <p:cNvPr id="306" name="image51.jp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43002" y="5429254"/>
            <a:ext cx="1838325" cy="1381125"/>
          </a:xfrm>
          <a:prstGeom prst="rect">
            <a:avLst/>
          </a:prstGeom>
          <a:ln>
            <a:solidFill>
              <a:srgbClr val="000000"/>
            </a:solidFill>
            <a:miter/>
          </a:ln>
        </p:spPr>
      </p:pic>
      <p:pic>
        <p:nvPicPr>
          <p:cNvPr id="307" name="image52.jpg" descr="IMGP4554"/>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362200" y="3048004"/>
            <a:ext cx="3276600" cy="2670175"/>
          </a:xfrm>
          <a:prstGeom prst="rect">
            <a:avLst/>
          </a:prstGeom>
          <a:ln>
            <a:solidFill>
              <a:srgbClr val="000000"/>
            </a:solidFill>
            <a:miter/>
          </a:ln>
        </p:spPr>
      </p:pic>
      <p:sp>
        <p:nvSpPr>
          <p:cNvPr id="308" name="Shape 308"/>
          <p:cNvSpPr/>
          <p:nvPr/>
        </p:nvSpPr>
        <p:spPr>
          <a:xfrm>
            <a:off x="7924801" y="2590803"/>
            <a:ext cx="774158" cy="27699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5F5F5F"/>
                </a:solidFill>
              </a:defRPr>
            </a:lvl1pPr>
          </a:lstStyle>
          <a:p>
            <a:r>
              <a:t>John Roser</a:t>
            </a:r>
          </a:p>
        </p:txBody>
      </p:sp>
      <p:sp>
        <p:nvSpPr>
          <p:cNvPr id="309" name="Shape 309"/>
          <p:cNvSpPr/>
          <p:nvPr/>
        </p:nvSpPr>
        <p:spPr>
          <a:xfrm>
            <a:off x="4637087" y="5486403"/>
            <a:ext cx="913068" cy="27699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5F5F5F"/>
                </a:solidFill>
              </a:defRPr>
            </a:lvl1pPr>
          </a:lstStyle>
          <a:p>
            <a:r>
              <a:t>Alison Cleary</a:t>
            </a:r>
          </a:p>
        </p:txBody>
      </p:sp>
      <p:pic>
        <p:nvPicPr>
          <p:cNvPr id="310" name="image53.png" descr="map_carrizo"/>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95275" y="1104900"/>
            <a:ext cx="1884364" cy="1981200"/>
          </a:xfrm>
          <a:prstGeom prst="rect">
            <a:avLst/>
          </a:prstGeom>
          <a:ln>
            <a:solidFill>
              <a:srgbClr val="000000"/>
            </a:solidFill>
            <a:miter/>
          </a:ln>
        </p:spPr>
      </p:pic>
      <p:pic>
        <p:nvPicPr>
          <p:cNvPr id="311" name="image54.jpg" descr="4_9_08 045"/>
          <p:cNvPicPr>
            <a:picLocks noChangeAspect="1"/>
          </p:cNvPicPr>
          <p:nvPr/>
        </p:nvPicPr>
        <p:blipFill>
          <a:blip r:embed="rId11">
            <a:extLst>
              <a:ext uri="{28A0092B-C50C-407E-A947-70E740481C1C}">
                <a14:useLocalDpi xmlns:a14="http://schemas.microsoft.com/office/drawing/2010/main"/>
              </a:ext>
            </a:extLst>
          </a:blip>
          <a:srcRect/>
          <a:stretch>
            <a:fillRect/>
          </a:stretch>
        </p:blipFill>
        <p:spPr>
          <a:xfrm>
            <a:off x="3074988" y="5413374"/>
            <a:ext cx="2339976" cy="1173164"/>
          </a:xfrm>
          <a:prstGeom prst="rect">
            <a:avLst/>
          </a:prstGeom>
          <a:ln>
            <a:solidFill>
              <a:srgbClr val="000000"/>
            </a:solidFill>
            <a:miter/>
          </a:ln>
        </p:spPr>
      </p:pic>
    </p:spTree>
    <p:extLst>
      <p:ext uri="{BB962C8B-B14F-4D97-AF65-F5344CB8AC3E}">
        <p14:creationId xmlns:p14="http://schemas.microsoft.com/office/powerpoint/2010/main" val="155584993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image55.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1298448" y="539499"/>
            <a:ext cx="5815584" cy="1517905"/>
          </a:xfrm>
          <a:prstGeom prst="rect">
            <a:avLst/>
          </a:prstGeom>
          <a:ln w="12700">
            <a:miter lim="400000"/>
          </a:ln>
        </p:spPr>
      </p:pic>
      <p:pic>
        <p:nvPicPr>
          <p:cNvPr id="316" name="image56.jpg" descr="http://www.cadrought.com/wp-content/uploads/2014/12/drought_worst_millenium-02.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6304" y="2258571"/>
            <a:ext cx="6004434" cy="4005073"/>
          </a:xfrm>
          <a:prstGeom prst="rect">
            <a:avLst/>
          </a:prstGeom>
          <a:ln w="12700">
            <a:miter lim="400000"/>
          </a:ln>
          <a:effectLst>
            <a:outerShdw blurRad="50800" dist="38100" dir="2700000" rotWithShape="0">
              <a:srgbClr val="000000">
                <a:alpha val="40000"/>
              </a:srgbClr>
            </a:outerShdw>
          </a:effectLst>
        </p:spPr>
      </p:pic>
      <p:pic>
        <p:nvPicPr>
          <p:cNvPr id="317" name="image55.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5431534" y="1728220"/>
            <a:ext cx="2962657" cy="2770633"/>
          </a:xfrm>
          <a:prstGeom prst="rect">
            <a:avLst/>
          </a:prstGeom>
          <a:ln w="12700">
            <a:miter lim="400000"/>
          </a:ln>
          <a:effectLst>
            <a:outerShdw blurRad="50800" dist="38100" dir="2700000" rotWithShape="0">
              <a:srgbClr val="000000">
                <a:alpha val="40000"/>
              </a:srgbClr>
            </a:outerShdw>
          </a:effectLst>
        </p:spPr>
      </p:pic>
      <p:sp>
        <p:nvSpPr>
          <p:cNvPr id="318" name="Shape 318"/>
          <p:cNvSpPr/>
          <p:nvPr/>
        </p:nvSpPr>
        <p:spPr>
          <a:xfrm>
            <a:off x="4761630" y="6478278"/>
            <a:ext cx="4183858" cy="3693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Griffin &amp; Anchukaitis </a:t>
            </a:r>
            <a:r>
              <a:rPr i="1"/>
              <a:t>Geophys Res Lett </a:t>
            </a:r>
            <a:r>
              <a:t>2014</a:t>
            </a:r>
          </a:p>
        </p:txBody>
      </p:sp>
    </p:spTree>
    <p:extLst>
      <p:ext uri="{BB962C8B-B14F-4D97-AF65-F5344CB8AC3E}">
        <p14:creationId xmlns:p14="http://schemas.microsoft.com/office/powerpoint/2010/main" val="314604463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p:nvPr/>
        </p:nvSpPr>
        <p:spPr>
          <a:xfrm>
            <a:off x="0" y="15117"/>
            <a:ext cx="9144000" cy="707886"/>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4000"/>
            </a:lvl1pPr>
          </a:lstStyle>
          <a:p>
            <a:pPr algn="ctr"/>
            <a:r>
              <a:rPr dirty="0"/>
              <a:t>Drought </a:t>
            </a:r>
            <a:r>
              <a:rPr lang="en-US" dirty="0" smtClean="0"/>
              <a:t>T</a:t>
            </a:r>
            <a:r>
              <a:rPr dirty="0" smtClean="0"/>
              <a:t>ransformed </a:t>
            </a:r>
            <a:r>
              <a:rPr dirty="0"/>
              <a:t>the </a:t>
            </a:r>
            <a:r>
              <a:rPr lang="en-US" dirty="0" smtClean="0"/>
              <a:t>L</a:t>
            </a:r>
            <a:r>
              <a:rPr dirty="0" smtClean="0"/>
              <a:t>andscape</a:t>
            </a:r>
            <a:endParaRPr dirty="0"/>
          </a:p>
        </p:txBody>
      </p:sp>
      <p:pic>
        <p:nvPicPr>
          <p:cNvPr id="323" name="image57.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3974" y="3887591"/>
            <a:ext cx="3869286" cy="2901965"/>
          </a:xfrm>
          <a:prstGeom prst="rect">
            <a:avLst/>
          </a:prstGeom>
          <a:ln w="12700">
            <a:miter lim="400000"/>
          </a:ln>
        </p:spPr>
      </p:pic>
      <p:pic>
        <p:nvPicPr>
          <p:cNvPr id="324" name="image58.jpe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8558" y="847059"/>
            <a:ext cx="3884703" cy="2913528"/>
          </a:xfrm>
          <a:prstGeom prst="rect">
            <a:avLst/>
          </a:prstGeom>
          <a:ln w="12700">
            <a:miter lim="400000"/>
          </a:ln>
        </p:spPr>
      </p:pic>
      <p:pic>
        <p:nvPicPr>
          <p:cNvPr id="325" name="image59.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56255" y="847060"/>
            <a:ext cx="3884703" cy="2336407"/>
          </a:xfrm>
          <a:prstGeom prst="rect">
            <a:avLst/>
          </a:prstGeom>
          <a:ln w="12700">
            <a:miter lim="400000"/>
          </a:ln>
        </p:spPr>
      </p:pic>
      <p:pic>
        <p:nvPicPr>
          <p:cNvPr id="326" name="image60.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4856253" y="3887591"/>
            <a:ext cx="3869286" cy="2336407"/>
          </a:xfrm>
          <a:prstGeom prst="rect">
            <a:avLst/>
          </a:prstGeom>
          <a:ln w="12700">
            <a:miter lim="400000"/>
          </a:ln>
        </p:spPr>
      </p:pic>
      <p:sp>
        <p:nvSpPr>
          <p:cNvPr id="327" name="Shape 327"/>
          <p:cNvSpPr/>
          <p:nvPr/>
        </p:nvSpPr>
        <p:spPr>
          <a:xfrm>
            <a:off x="1870890" y="753170"/>
            <a:ext cx="1203212" cy="3693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a:lvl1pPr>
          </a:lstStyle>
          <a:p>
            <a:r>
              <a:rPr sz="1800" dirty="0"/>
              <a:t>Spring 2011</a:t>
            </a:r>
          </a:p>
        </p:txBody>
      </p:sp>
      <p:sp>
        <p:nvSpPr>
          <p:cNvPr id="328" name="Shape 328"/>
          <p:cNvSpPr/>
          <p:nvPr/>
        </p:nvSpPr>
        <p:spPr>
          <a:xfrm>
            <a:off x="1870892" y="3798687"/>
            <a:ext cx="1208021" cy="3693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a:lvl1pPr>
          </a:lstStyle>
          <a:p>
            <a:r>
              <a:rPr sz="1800" dirty="0"/>
              <a:t>Spring 2014</a:t>
            </a:r>
          </a:p>
        </p:txBody>
      </p:sp>
      <p:cxnSp>
        <p:nvCxnSpPr>
          <p:cNvPr id="9" name="Straight Connector 8"/>
          <p:cNvCxnSpPr/>
          <p:nvPr/>
        </p:nvCxnSpPr>
        <p:spPr>
          <a:xfrm>
            <a:off x="4639224" y="643859"/>
            <a:ext cx="25918" cy="6214141"/>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Shape 327"/>
          <p:cNvSpPr/>
          <p:nvPr/>
        </p:nvSpPr>
        <p:spPr>
          <a:xfrm>
            <a:off x="6214290" y="753170"/>
            <a:ext cx="1203212" cy="3693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a:lvl1pPr>
          </a:lstStyle>
          <a:p>
            <a:r>
              <a:rPr sz="1800" dirty="0"/>
              <a:t>Spring 2011</a:t>
            </a:r>
          </a:p>
        </p:txBody>
      </p:sp>
      <p:sp>
        <p:nvSpPr>
          <p:cNvPr id="11" name="Shape 328"/>
          <p:cNvSpPr/>
          <p:nvPr/>
        </p:nvSpPr>
        <p:spPr>
          <a:xfrm>
            <a:off x="6214292" y="3798687"/>
            <a:ext cx="1208021" cy="3693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a:lvl1pPr>
          </a:lstStyle>
          <a:p>
            <a:r>
              <a:rPr sz="1800" dirty="0"/>
              <a:t>Spring 2014</a:t>
            </a:r>
          </a:p>
        </p:txBody>
      </p:sp>
    </p:spTree>
    <p:extLst>
      <p:ext uri="{BB962C8B-B14F-4D97-AF65-F5344CB8AC3E}">
        <p14:creationId xmlns:p14="http://schemas.microsoft.com/office/powerpoint/2010/main" val="52038321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0" name="Chart 330"/>
          <p:cNvGraphicFramePr/>
          <p:nvPr>
            <p:extLst>
              <p:ext uri="{D42A27DB-BD31-4B8C-83A1-F6EECF244321}">
                <p14:modId xmlns:p14="http://schemas.microsoft.com/office/powerpoint/2010/main" val="59516383"/>
              </p:ext>
            </p:extLst>
          </p:nvPr>
        </p:nvGraphicFramePr>
        <p:xfrm>
          <a:off x="475631" y="1477932"/>
          <a:ext cx="8231019" cy="4186278"/>
        </p:xfrm>
        <a:graphic>
          <a:graphicData uri="http://schemas.openxmlformats.org/drawingml/2006/chart">
            <c:chart xmlns:c="http://schemas.openxmlformats.org/drawingml/2006/chart" xmlns:r="http://schemas.openxmlformats.org/officeDocument/2006/relationships" r:id="rId2"/>
          </a:graphicData>
        </a:graphic>
      </p:graphicFrame>
      <p:sp>
        <p:nvSpPr>
          <p:cNvPr id="335" name="Shape 335"/>
          <p:cNvSpPr/>
          <p:nvPr/>
        </p:nvSpPr>
        <p:spPr>
          <a:xfrm rot="16200000">
            <a:off x="-629221" y="3215293"/>
            <a:ext cx="1840368" cy="3693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rPr lang="en-US" dirty="0" smtClean="0"/>
              <a:t># of Rats / Hectare</a:t>
            </a:r>
            <a:endParaRPr dirty="0"/>
          </a:p>
        </p:txBody>
      </p:sp>
      <p:sp>
        <p:nvSpPr>
          <p:cNvPr id="341" name="Shape 341"/>
          <p:cNvSpPr/>
          <p:nvPr/>
        </p:nvSpPr>
        <p:spPr>
          <a:xfrm>
            <a:off x="5546819" y="1733277"/>
            <a:ext cx="950939" cy="40011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a:lvl1pPr>
          </a:lstStyle>
          <a:p>
            <a:r>
              <a:t>Drought</a:t>
            </a:r>
          </a:p>
        </p:txBody>
      </p:sp>
      <p:sp>
        <p:nvSpPr>
          <p:cNvPr id="342" name="Shape 342"/>
          <p:cNvSpPr/>
          <p:nvPr/>
        </p:nvSpPr>
        <p:spPr>
          <a:xfrm>
            <a:off x="4752182" y="1733280"/>
            <a:ext cx="2686051" cy="3219451"/>
          </a:xfrm>
          <a:prstGeom prst="rect">
            <a:avLst/>
          </a:prstGeom>
          <a:solidFill>
            <a:srgbClr val="C4BD97">
              <a:alpha val="18000"/>
            </a:srgbClr>
          </a:solidFill>
          <a:ln w="25400">
            <a:solidFill>
              <a:srgbClr val="C4BD97"/>
            </a:solidFill>
          </a:ln>
        </p:spPr>
        <p:txBody>
          <a:bodyPr lIns="45719" rIns="45719" anchor="ctr"/>
          <a:lstStyle/>
          <a:p>
            <a:pPr algn="ctr">
              <a:defRPr>
                <a:solidFill>
                  <a:srgbClr val="FFFFFF"/>
                </a:solidFill>
              </a:defRPr>
            </a:pPr>
            <a:endParaRPr/>
          </a:p>
        </p:txBody>
      </p:sp>
      <p:pic>
        <p:nvPicPr>
          <p:cNvPr id="343" name="image6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93103" y="55988"/>
            <a:ext cx="2064786" cy="1557339"/>
          </a:xfrm>
          <a:prstGeom prst="rect">
            <a:avLst/>
          </a:prstGeom>
          <a:ln w="12700">
            <a:miter lim="400000"/>
          </a:ln>
          <a:effectLst>
            <a:outerShdw blurRad="292100" dist="139700" dir="2700000" rotWithShape="0">
              <a:srgbClr val="333333">
                <a:alpha val="64999"/>
              </a:srgbClr>
            </a:outerShdw>
          </a:effectLst>
        </p:spPr>
      </p:pic>
      <p:sp>
        <p:nvSpPr>
          <p:cNvPr id="344" name="Shape 344"/>
          <p:cNvSpPr/>
          <p:nvPr/>
        </p:nvSpPr>
        <p:spPr>
          <a:xfrm>
            <a:off x="684804" y="218366"/>
            <a:ext cx="5857876" cy="107721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200"/>
            </a:pPr>
            <a:r>
              <a:rPr dirty="0"/>
              <a:t>Response of a keystone species:</a:t>
            </a:r>
          </a:p>
          <a:p>
            <a:pPr algn="ctr">
              <a:defRPr sz="3200"/>
            </a:pPr>
            <a:r>
              <a:rPr dirty="0"/>
              <a:t>The </a:t>
            </a:r>
            <a:r>
              <a:rPr lang="en-US" dirty="0" smtClean="0"/>
              <a:t>G</a:t>
            </a:r>
            <a:r>
              <a:rPr dirty="0" smtClean="0"/>
              <a:t>iant </a:t>
            </a:r>
            <a:r>
              <a:rPr lang="en-US" dirty="0" smtClean="0"/>
              <a:t>K</a:t>
            </a:r>
            <a:r>
              <a:rPr dirty="0" smtClean="0"/>
              <a:t>angaroo </a:t>
            </a:r>
            <a:r>
              <a:rPr lang="en-US" dirty="0" smtClean="0"/>
              <a:t>R</a:t>
            </a:r>
            <a:r>
              <a:rPr dirty="0" smtClean="0"/>
              <a:t>at</a:t>
            </a:r>
            <a:endParaRPr dirty="0"/>
          </a:p>
        </p:txBody>
      </p:sp>
      <p:sp>
        <p:nvSpPr>
          <p:cNvPr id="3" name="TextBox 2"/>
          <p:cNvSpPr txBox="1"/>
          <p:nvPr/>
        </p:nvSpPr>
        <p:spPr>
          <a:xfrm>
            <a:off x="233259" y="5691262"/>
            <a:ext cx="8910743" cy="830997"/>
          </a:xfrm>
          <a:prstGeom prst="rect">
            <a:avLst/>
          </a:prstGeom>
          <a:noFill/>
        </p:spPr>
        <p:txBody>
          <a:bodyPr wrap="square" rtlCol="0">
            <a:spAutoFit/>
          </a:bodyPr>
          <a:lstStyle/>
          <a:p>
            <a:pPr marL="285750" indent="-285750">
              <a:buFont typeface="Arial"/>
              <a:buChar char="•"/>
            </a:pPr>
            <a:r>
              <a:rPr lang="en-US" sz="2400" dirty="0" smtClean="0"/>
              <a:t>Plants were able to recover on their own when the rains came back</a:t>
            </a:r>
          </a:p>
          <a:p>
            <a:pPr marL="285750" indent="-285750">
              <a:buFont typeface="Arial"/>
              <a:buChar char="•"/>
            </a:pPr>
            <a:r>
              <a:rPr lang="en-US" sz="2400" dirty="0" smtClean="0"/>
              <a:t>What is the limit?</a:t>
            </a:r>
            <a:endParaRPr lang="en-US" sz="2400" dirty="0"/>
          </a:p>
        </p:txBody>
      </p:sp>
    </p:spTree>
    <p:extLst>
      <p:ext uri="{BB962C8B-B14F-4D97-AF65-F5344CB8AC3E}">
        <p14:creationId xmlns:p14="http://schemas.microsoft.com/office/powerpoint/2010/main" val="81041063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42135"/>
            <a:ext cx="5324700" cy="3416320"/>
          </a:xfrm>
          <a:prstGeom prst="rect">
            <a:avLst/>
          </a:prstGeom>
        </p:spPr>
        <p:txBody>
          <a:bodyPr wrap="square">
            <a:spAutoFit/>
          </a:bodyPr>
          <a:lstStyle/>
          <a:p>
            <a:pPr algn="ctr"/>
            <a:r>
              <a:rPr lang="en-US" sz="5400" dirty="0" smtClean="0"/>
              <a:t>Have you noticed any changes in your own backyard?</a:t>
            </a:r>
          </a:p>
        </p:txBody>
      </p:sp>
      <p:pic>
        <p:nvPicPr>
          <p:cNvPr id="3" name="Picture 2" descr="backyard.jpe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46173" y="1949914"/>
            <a:ext cx="3896033" cy="3888497"/>
          </a:xfrm>
          <a:prstGeom prst="rect">
            <a:avLst/>
          </a:prstGeom>
        </p:spPr>
      </p:pic>
    </p:spTree>
    <p:extLst>
      <p:ext uri="{BB962C8B-B14F-4D97-AF65-F5344CB8AC3E}">
        <p14:creationId xmlns:p14="http://schemas.microsoft.com/office/powerpoint/2010/main" val="278793078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65" y="2659928"/>
            <a:ext cx="9136835" cy="3429015"/>
          </a:xfrm>
          <a:prstGeom prst="rect">
            <a:avLst/>
          </a:prstGeom>
        </p:spPr>
        <p:txBody>
          <a:bodyPr wrap="square">
            <a:spAutoFit/>
          </a:bodyPr>
          <a:lstStyle/>
          <a:p>
            <a:pPr>
              <a:lnSpc>
                <a:spcPct val="115000"/>
              </a:lnSpc>
            </a:pPr>
            <a:r>
              <a:rPr lang="en-US" sz="21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100" dirty="0">
                <a:solidFill>
                  <a:srgbClr val="000000"/>
                </a:solidFill>
                <a:ea typeface="Calibri" panose="020F0502020204030204" pitchFamily="34" charset="0"/>
                <a:cs typeface="Times New Roman" panose="02020603050405020304" pitchFamily="18" charset="0"/>
              </a:rPr>
              <a:t>4</a:t>
            </a:r>
            <a:r>
              <a:rPr lang="en-US" sz="2100" dirty="0" smtClean="0">
                <a:solidFill>
                  <a:srgbClr val="000000"/>
                </a:solidFill>
                <a:effectLst/>
                <a:ea typeface="Calibri" panose="020F0502020204030204" pitchFamily="34" charset="0"/>
                <a:cs typeface="Times New Roman" panose="02020603050405020304" pitchFamily="18" charset="0"/>
              </a:rPr>
              <a:t>.) Do you think global warming will harm you personally?</a:t>
            </a:r>
          </a:p>
          <a:p>
            <a:pPr>
              <a:lnSpc>
                <a:spcPct val="115000"/>
              </a:lnSpc>
            </a:pPr>
            <a:r>
              <a:rPr lang="en-US" sz="2100" dirty="0" smtClean="0">
                <a:solidFill>
                  <a:srgbClr val="000000"/>
                </a:solidFill>
                <a:ea typeface="Calibri" panose="020F0502020204030204" pitchFamily="34" charset="0"/>
                <a:cs typeface="Times New Roman" panose="02020603050405020304" pitchFamily="18" charset="0"/>
              </a:rPr>
              <a:t>	4</a:t>
            </a:r>
            <a:r>
              <a:rPr lang="en-US" sz="2100" dirty="0" smtClean="0">
                <a:solidFill>
                  <a:srgbClr val="000000"/>
                </a:solidFill>
                <a:effectLst/>
                <a:ea typeface="Calibri" panose="020F0502020204030204" pitchFamily="34" charset="0"/>
                <a:cs typeface="Times New Roman" panose="02020603050405020304" pitchFamily="18" charset="0"/>
              </a:rPr>
              <a:t>.) Estimated % of adults who think global warming will harm them personally</a:t>
            </a:r>
          </a:p>
          <a:p>
            <a:pPr>
              <a:lnSpc>
                <a:spcPct val="115000"/>
              </a:lnSpc>
            </a:pPr>
            <a:endParaRPr lang="en-US" sz="2100" dirty="0">
              <a:solidFill>
                <a:srgbClr val="000000"/>
              </a:solidFill>
              <a:ea typeface="Calibri" panose="020F0502020204030204" pitchFamily="34" charset="0"/>
              <a:cs typeface="Times New Roman" panose="02020603050405020304" pitchFamily="18" charset="0"/>
            </a:endParaRPr>
          </a:p>
          <a:p>
            <a:pPr>
              <a:lnSpc>
                <a:spcPct val="115000"/>
              </a:lnSpc>
            </a:pPr>
            <a:r>
              <a:rPr lang="en-US" sz="2100" dirty="0">
                <a:solidFill>
                  <a:srgbClr val="000000"/>
                </a:solidFill>
                <a:ea typeface="Calibri" panose="020F0502020204030204" pitchFamily="34" charset="0"/>
                <a:cs typeface="Times New Roman" panose="02020603050405020304" pitchFamily="18" charset="0"/>
              </a:rPr>
              <a:t>	5</a:t>
            </a:r>
            <a:r>
              <a:rPr lang="en-US" sz="2100" dirty="0" smtClean="0">
                <a:solidFill>
                  <a:srgbClr val="000000"/>
                </a:solidFill>
                <a:ea typeface="Calibri" panose="020F0502020204030204" pitchFamily="34" charset="0"/>
                <a:cs typeface="Times New Roman" panose="02020603050405020304" pitchFamily="18" charset="0"/>
              </a:rPr>
              <a:t>.) Do </a:t>
            </a:r>
            <a:r>
              <a:rPr lang="en-US" sz="2100" dirty="0">
                <a:solidFill>
                  <a:srgbClr val="000000"/>
                </a:solidFill>
                <a:ea typeface="Calibri" panose="020F0502020204030204" pitchFamily="34" charset="0"/>
                <a:cs typeface="Times New Roman" panose="02020603050405020304" pitchFamily="18" charset="0"/>
              </a:rPr>
              <a:t>you </a:t>
            </a:r>
            <a:r>
              <a:rPr lang="en-US" sz="2100" dirty="0" smtClean="0">
                <a:solidFill>
                  <a:srgbClr val="000000"/>
                </a:solidFill>
                <a:effectLst/>
                <a:ea typeface="Calibri" panose="020F0502020204030204" pitchFamily="34" charset="0"/>
                <a:cs typeface="Times New Roman" panose="02020603050405020304" pitchFamily="18" charset="0"/>
              </a:rPr>
              <a:t>think global warming will harm people in the United States?</a:t>
            </a:r>
          </a:p>
          <a:p>
            <a:pPr>
              <a:lnSpc>
                <a:spcPct val="115000"/>
              </a:lnSpc>
            </a:pPr>
            <a:r>
              <a:rPr lang="en-US" sz="2100" dirty="0">
                <a:solidFill>
                  <a:srgbClr val="000000"/>
                </a:solidFill>
                <a:ea typeface="Calibri" panose="020F0502020204030204" pitchFamily="34" charset="0"/>
                <a:cs typeface="Times New Roman" panose="02020603050405020304" pitchFamily="18" charset="0"/>
              </a:rPr>
              <a:t>	</a:t>
            </a:r>
            <a:r>
              <a:rPr lang="en-US" sz="2100" dirty="0" smtClean="0">
                <a:solidFill>
                  <a:srgbClr val="000000"/>
                </a:solidFill>
                <a:ea typeface="Calibri" panose="020F0502020204030204" pitchFamily="34" charset="0"/>
                <a:cs typeface="Times New Roman" panose="02020603050405020304" pitchFamily="18" charset="0"/>
              </a:rPr>
              <a:t>5.) </a:t>
            </a:r>
            <a:r>
              <a:rPr lang="en-US" sz="2100" dirty="0" smtClean="0">
                <a:solidFill>
                  <a:srgbClr val="000000"/>
                </a:solidFill>
                <a:effectLst/>
                <a:ea typeface="Calibri" panose="020F0502020204030204" pitchFamily="34" charset="0"/>
                <a:cs typeface="Times New Roman" panose="02020603050405020304" pitchFamily="18" charset="0"/>
              </a:rPr>
              <a:t>Estimated % of adults who think global warming will harm people in the U.S.</a:t>
            </a:r>
          </a:p>
          <a:p>
            <a:pPr>
              <a:lnSpc>
                <a:spcPct val="115000"/>
              </a:lnSpc>
            </a:pPr>
            <a:endParaRPr lang="en-US" sz="2100" dirty="0" smtClean="0">
              <a:solidFill>
                <a:srgbClr val="000000"/>
              </a:solidFill>
              <a:effectLst/>
              <a:ea typeface="Calibri" panose="020F0502020204030204" pitchFamily="34" charset="0"/>
              <a:cs typeface="Times New Roman" panose="02020603050405020304" pitchFamily="18" charset="0"/>
            </a:endParaRPr>
          </a:p>
          <a:p>
            <a:pPr>
              <a:lnSpc>
                <a:spcPct val="115000"/>
              </a:lnSpc>
            </a:pPr>
            <a:r>
              <a:rPr lang="en-US" sz="2100" dirty="0" smtClean="0">
                <a:solidFill>
                  <a:srgbClr val="000000"/>
                </a:solidFill>
                <a:effectLst/>
                <a:ea typeface="Calibri" panose="020F0502020204030204" pitchFamily="34" charset="0"/>
                <a:cs typeface="Times New Roman" panose="02020603050405020304" pitchFamily="18" charset="0"/>
              </a:rPr>
              <a:t>	</a:t>
            </a:r>
          </a:p>
          <a:p>
            <a:pPr>
              <a:lnSpc>
                <a:spcPct val="115000"/>
              </a:lnSpc>
            </a:pPr>
            <a:r>
              <a:rPr lang="en-US" sz="2100" dirty="0">
                <a:solidFill>
                  <a:srgbClr val="000000"/>
                </a:solidFill>
                <a:ea typeface="Calibri" panose="020F0502020204030204" pitchFamily="34" charset="0"/>
                <a:cs typeface="Times New Roman" panose="02020603050405020304" pitchFamily="18" charset="0"/>
              </a:rPr>
              <a:t>	</a:t>
            </a:r>
            <a:r>
              <a:rPr lang="en-US" sz="2100" dirty="0" smtClean="0">
                <a:solidFill>
                  <a:srgbClr val="000000"/>
                </a:solidFill>
                <a:ea typeface="Calibri" panose="020F0502020204030204" pitchFamily="34" charset="0"/>
                <a:cs typeface="Times New Roman" panose="02020603050405020304" pitchFamily="18" charset="0"/>
              </a:rPr>
              <a:t>6</a:t>
            </a:r>
            <a:r>
              <a:rPr lang="en-US" sz="2100" dirty="0" smtClean="0">
                <a:solidFill>
                  <a:srgbClr val="000000"/>
                </a:solidFill>
                <a:effectLst/>
                <a:ea typeface="Calibri" panose="020F0502020204030204" pitchFamily="34" charset="0"/>
                <a:cs typeface="Times New Roman" panose="02020603050405020304" pitchFamily="18" charset="0"/>
              </a:rPr>
              <a:t>.) Do you think global warming will harm people in developing countries?</a:t>
            </a:r>
          </a:p>
          <a:p>
            <a:pPr>
              <a:lnSpc>
                <a:spcPct val="115000"/>
              </a:lnSpc>
            </a:pPr>
            <a:r>
              <a:rPr lang="en-US" sz="2100" dirty="0" smtClean="0">
                <a:solidFill>
                  <a:srgbClr val="000000"/>
                </a:solidFill>
                <a:effectLst/>
                <a:ea typeface="Calibri" panose="020F0502020204030204" pitchFamily="34" charset="0"/>
                <a:cs typeface="Times New Roman" panose="02020603050405020304" pitchFamily="18" charset="0"/>
              </a:rPr>
              <a:t>	6.) Estimated % of adults who think global warming will harm people in</a:t>
            </a:r>
          </a:p>
          <a:p>
            <a:pPr>
              <a:lnSpc>
                <a:spcPct val="115000"/>
              </a:lnSpc>
            </a:pPr>
            <a:r>
              <a:rPr lang="en-US" sz="2100" dirty="0">
                <a:solidFill>
                  <a:srgbClr val="000000"/>
                </a:solidFill>
                <a:ea typeface="Calibri" panose="020F0502020204030204" pitchFamily="34" charset="0"/>
                <a:cs typeface="Times New Roman" panose="02020603050405020304" pitchFamily="18" charset="0"/>
              </a:rPr>
              <a:t>	</a:t>
            </a:r>
            <a:r>
              <a:rPr lang="en-US" sz="2100" dirty="0" smtClean="0">
                <a:solidFill>
                  <a:srgbClr val="000000"/>
                </a:solidFill>
                <a:ea typeface="Calibri" panose="020F0502020204030204" pitchFamily="34" charset="0"/>
                <a:cs typeface="Times New Roman" panose="02020603050405020304" pitchFamily="18" charset="0"/>
              </a:rPr>
              <a:t>	</a:t>
            </a:r>
            <a:r>
              <a:rPr lang="en-US" sz="2100" dirty="0" smtClean="0">
                <a:solidFill>
                  <a:srgbClr val="000000"/>
                </a:solidFill>
                <a:effectLst/>
                <a:ea typeface="Calibri" panose="020F0502020204030204" pitchFamily="34" charset="0"/>
                <a:cs typeface="Times New Roman" panose="02020603050405020304" pitchFamily="18" charset="0"/>
              </a:rPr>
              <a:t>developing countries</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96216" y="94765"/>
            <a:ext cx="3843009" cy="1994582"/>
          </a:xfrm>
          <a:prstGeom prst="rect">
            <a:avLst/>
          </a:prstGeom>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725" y="94766"/>
            <a:ext cx="2364581" cy="2367447"/>
          </a:xfrm>
          <a:prstGeom prst="rect">
            <a:avLst/>
          </a:prstGeom>
        </p:spPr>
      </p:pic>
    </p:spTree>
    <p:extLst>
      <p:ext uri="{BB962C8B-B14F-4D97-AF65-F5344CB8AC3E}">
        <p14:creationId xmlns:p14="http://schemas.microsoft.com/office/powerpoint/2010/main" val="9101995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724" y="2659928"/>
            <a:ext cx="8724901" cy="3905684"/>
          </a:xfrm>
          <a:prstGeom prst="rect">
            <a:avLst/>
          </a:prstGeom>
        </p:spPr>
        <p:txBody>
          <a:bodyPr wrap="square">
            <a:spAutoFit/>
          </a:bodyPr>
          <a:lstStyle/>
          <a:p>
            <a:pPr>
              <a:lnSpc>
                <a:spcPct val="115000"/>
              </a:lnSpc>
            </a:pPr>
            <a:r>
              <a:rPr lang="en-US" sz="3200" b="1" dirty="0" smtClean="0">
                <a:solidFill>
                  <a:srgbClr val="FF0000"/>
                </a:solidFill>
                <a:ea typeface="Calibri" panose="020F0502020204030204" pitchFamily="34" charset="0"/>
                <a:cs typeface="Times New Roman" panose="02020603050405020304" pitchFamily="18" charset="0"/>
              </a:rPr>
              <a:t>38</a:t>
            </a:r>
            <a:r>
              <a:rPr lang="en-US" sz="3200" b="1" dirty="0" smtClean="0">
                <a:solidFill>
                  <a:srgbClr val="FF0000"/>
                </a:solidFill>
                <a:effectLst/>
                <a:ea typeface="Calibri" panose="020F0502020204030204" pitchFamily="34" charset="0"/>
                <a:cs typeface="Times New Roman" panose="02020603050405020304" pitchFamily="18" charset="0"/>
              </a:rPr>
              <a:t>%</a:t>
            </a:r>
            <a:r>
              <a:rPr lang="en-US" sz="2400" dirty="0">
                <a:solidFill>
                  <a:srgbClr val="000000"/>
                </a:solidFill>
                <a:ea typeface="Calibri" panose="020F0502020204030204" pitchFamily="34" charset="0"/>
                <a:cs typeface="Times New Roman" panose="02020603050405020304" pitchFamily="18" charset="0"/>
              </a:rPr>
              <a:t>	</a:t>
            </a:r>
            <a:r>
              <a:rPr lang="en-US" sz="2400" dirty="0" smtClean="0">
                <a:solidFill>
                  <a:srgbClr val="000000"/>
                </a:solidFill>
                <a:ea typeface="Calibri" panose="020F0502020204030204" pitchFamily="34" charset="0"/>
                <a:cs typeface="Times New Roman" panose="02020603050405020304" pitchFamily="18" charset="0"/>
              </a:rPr>
              <a:t>4</a:t>
            </a:r>
            <a:r>
              <a:rPr lang="en-US" sz="2400" dirty="0" smtClean="0">
                <a:solidFill>
                  <a:srgbClr val="000000"/>
                </a:solidFill>
                <a:effectLst/>
                <a:ea typeface="Calibri" panose="020F0502020204030204" pitchFamily="34" charset="0"/>
                <a:cs typeface="Times New Roman" panose="02020603050405020304" pitchFamily="18" charset="0"/>
              </a:rPr>
              <a:t>.) Estimated % of adults who think global warming will harm</a:t>
            </a:r>
          </a:p>
          <a:p>
            <a:pPr>
              <a:lnSpc>
                <a:spcPct val="115000"/>
              </a:lnSpc>
            </a:pPr>
            <a:r>
              <a:rPr lang="en-US" sz="2400" dirty="0">
                <a:solidFill>
                  <a:srgbClr val="000000"/>
                </a:solidFill>
                <a:ea typeface="Calibri" panose="020F0502020204030204" pitchFamily="34" charset="0"/>
                <a:cs typeface="Times New Roman" panose="02020603050405020304" pitchFamily="18" charset="0"/>
              </a:rPr>
              <a:t>	</a:t>
            </a:r>
            <a:r>
              <a:rPr lang="en-US" sz="2400" dirty="0" smtClean="0">
                <a:solidFill>
                  <a:srgbClr val="000000"/>
                </a:solidFill>
                <a:ea typeface="Calibri" panose="020F0502020204030204" pitchFamily="34" charset="0"/>
                <a:cs typeface="Times New Roman" panose="02020603050405020304" pitchFamily="18" charset="0"/>
              </a:rPr>
              <a:t>			</a:t>
            </a:r>
            <a:r>
              <a:rPr lang="en-US" sz="2400" dirty="0" smtClean="0">
                <a:solidFill>
                  <a:srgbClr val="000000"/>
                </a:solidFill>
                <a:effectLst/>
                <a:ea typeface="Calibri" panose="020F0502020204030204" pitchFamily="34" charset="0"/>
                <a:cs typeface="Times New Roman" panose="02020603050405020304" pitchFamily="18" charset="0"/>
              </a:rPr>
              <a:t>them personally</a:t>
            </a:r>
          </a:p>
          <a:p>
            <a:pPr>
              <a:lnSpc>
                <a:spcPct val="115000"/>
              </a:lnSpc>
            </a:pPr>
            <a:endParaRPr lang="en-US" sz="2400" dirty="0">
              <a:solidFill>
                <a:srgbClr val="000000"/>
              </a:solidFill>
              <a:ea typeface="Calibri" panose="020F0502020204030204" pitchFamily="34" charset="0"/>
              <a:cs typeface="Times New Roman" panose="02020603050405020304" pitchFamily="18" charset="0"/>
            </a:endParaRPr>
          </a:p>
          <a:p>
            <a:pPr>
              <a:lnSpc>
                <a:spcPct val="115000"/>
              </a:lnSpc>
            </a:pPr>
            <a:r>
              <a:rPr lang="en-US" sz="3200" b="1" dirty="0" smtClean="0">
                <a:solidFill>
                  <a:srgbClr val="FF0000"/>
                </a:solidFill>
                <a:ea typeface="Calibri" panose="020F0502020204030204" pitchFamily="34" charset="0"/>
                <a:cs typeface="Times New Roman" panose="02020603050405020304" pitchFamily="18" charset="0"/>
              </a:rPr>
              <a:t>56%</a:t>
            </a:r>
            <a:r>
              <a:rPr lang="en-US" sz="2400" dirty="0">
                <a:solidFill>
                  <a:srgbClr val="000000"/>
                </a:solidFill>
                <a:ea typeface="Calibri" panose="020F0502020204030204" pitchFamily="34" charset="0"/>
                <a:cs typeface="Times New Roman" panose="02020603050405020304" pitchFamily="18" charset="0"/>
              </a:rPr>
              <a:t>	</a:t>
            </a:r>
            <a:r>
              <a:rPr lang="en-US" sz="2400" dirty="0" smtClean="0">
                <a:solidFill>
                  <a:srgbClr val="000000"/>
                </a:solidFill>
                <a:ea typeface="Calibri" panose="020F0502020204030204" pitchFamily="34" charset="0"/>
                <a:cs typeface="Times New Roman" panose="02020603050405020304" pitchFamily="18" charset="0"/>
              </a:rPr>
              <a:t>5.) </a:t>
            </a:r>
            <a:r>
              <a:rPr lang="en-US" sz="2400" dirty="0" smtClean="0">
                <a:solidFill>
                  <a:srgbClr val="000000"/>
                </a:solidFill>
                <a:effectLst/>
                <a:ea typeface="Calibri" panose="020F0502020204030204" pitchFamily="34" charset="0"/>
                <a:cs typeface="Times New Roman" panose="02020603050405020304" pitchFamily="18" charset="0"/>
              </a:rPr>
              <a:t>Estimated % of adults who think global warming will harm</a:t>
            </a:r>
          </a:p>
          <a:p>
            <a:pPr>
              <a:lnSpc>
                <a:spcPct val="115000"/>
              </a:lnSpc>
            </a:pPr>
            <a:r>
              <a:rPr lang="en-US" sz="2400" dirty="0">
                <a:solidFill>
                  <a:srgbClr val="000000"/>
                </a:solidFill>
                <a:ea typeface="Calibri" panose="020F0502020204030204" pitchFamily="34" charset="0"/>
                <a:cs typeface="Times New Roman" panose="02020603050405020304" pitchFamily="18" charset="0"/>
              </a:rPr>
              <a:t>	</a:t>
            </a:r>
            <a:r>
              <a:rPr lang="en-US" sz="2400" dirty="0" smtClean="0">
                <a:solidFill>
                  <a:srgbClr val="000000"/>
                </a:solidFill>
                <a:ea typeface="Calibri" panose="020F0502020204030204" pitchFamily="34" charset="0"/>
                <a:cs typeface="Times New Roman" panose="02020603050405020304" pitchFamily="18" charset="0"/>
              </a:rPr>
              <a:t>			</a:t>
            </a:r>
            <a:r>
              <a:rPr lang="en-US" sz="2400" dirty="0" smtClean="0">
                <a:solidFill>
                  <a:srgbClr val="000000"/>
                </a:solidFill>
                <a:effectLst/>
                <a:ea typeface="Calibri" panose="020F0502020204030204" pitchFamily="34" charset="0"/>
                <a:cs typeface="Times New Roman" panose="02020603050405020304" pitchFamily="18" charset="0"/>
              </a:rPr>
              <a:t>people in the U.S.</a:t>
            </a:r>
          </a:p>
          <a:p>
            <a:pPr>
              <a:lnSpc>
                <a:spcPct val="115000"/>
              </a:lnSpc>
            </a:pPr>
            <a:endParaRPr lang="en-US" sz="2400" dirty="0" smtClean="0">
              <a:solidFill>
                <a:srgbClr val="000000"/>
              </a:solidFill>
              <a:effectLst/>
              <a:ea typeface="Calibri" panose="020F0502020204030204" pitchFamily="34" charset="0"/>
              <a:cs typeface="Times New Roman" panose="02020603050405020304" pitchFamily="18" charset="0"/>
            </a:endParaRPr>
          </a:p>
          <a:p>
            <a:pPr>
              <a:lnSpc>
                <a:spcPct val="115000"/>
              </a:lnSpc>
            </a:pPr>
            <a:r>
              <a:rPr lang="en-US" sz="3200" b="1" dirty="0" smtClean="0">
                <a:solidFill>
                  <a:srgbClr val="FF0000"/>
                </a:solidFill>
                <a:ea typeface="Calibri" panose="020F0502020204030204" pitchFamily="34" charset="0"/>
                <a:cs typeface="Times New Roman" panose="02020603050405020304" pitchFamily="18" charset="0"/>
              </a:rPr>
              <a:t>61%</a:t>
            </a:r>
            <a:r>
              <a:rPr lang="en-US" sz="2400" dirty="0" smtClean="0">
                <a:solidFill>
                  <a:srgbClr val="000000"/>
                </a:solidFill>
                <a:ea typeface="Calibri" panose="020F0502020204030204" pitchFamily="34" charset="0"/>
                <a:cs typeface="Times New Roman" panose="02020603050405020304" pitchFamily="18" charset="0"/>
              </a:rPr>
              <a:t>	6.) </a:t>
            </a:r>
            <a:r>
              <a:rPr lang="en-US" sz="2400" dirty="0" smtClean="0">
                <a:solidFill>
                  <a:srgbClr val="000000"/>
                </a:solidFill>
                <a:effectLst/>
                <a:ea typeface="Calibri" panose="020F0502020204030204" pitchFamily="34" charset="0"/>
                <a:cs typeface="Times New Roman" panose="02020603050405020304" pitchFamily="18" charset="0"/>
              </a:rPr>
              <a:t>Estimated % of adults who think global warming will harm</a:t>
            </a:r>
          </a:p>
          <a:p>
            <a:pPr>
              <a:lnSpc>
                <a:spcPct val="115000"/>
              </a:lnSpc>
            </a:pPr>
            <a:r>
              <a:rPr lang="en-US" sz="2400" dirty="0">
                <a:solidFill>
                  <a:srgbClr val="000000"/>
                </a:solidFill>
                <a:ea typeface="Calibri" panose="020F0502020204030204" pitchFamily="34" charset="0"/>
                <a:cs typeface="Times New Roman" panose="02020603050405020304" pitchFamily="18" charset="0"/>
              </a:rPr>
              <a:t>	</a:t>
            </a:r>
            <a:r>
              <a:rPr lang="en-US" sz="2400" dirty="0" smtClean="0">
                <a:solidFill>
                  <a:srgbClr val="000000"/>
                </a:solidFill>
                <a:ea typeface="Calibri" panose="020F0502020204030204" pitchFamily="34" charset="0"/>
                <a:cs typeface="Times New Roman" panose="02020603050405020304" pitchFamily="18" charset="0"/>
              </a:rPr>
              <a:t>			</a:t>
            </a:r>
            <a:r>
              <a:rPr lang="en-US" sz="2400" dirty="0" smtClean="0">
                <a:solidFill>
                  <a:srgbClr val="000000"/>
                </a:solidFill>
                <a:effectLst/>
                <a:ea typeface="Calibri" panose="020F0502020204030204" pitchFamily="34" charset="0"/>
                <a:cs typeface="Times New Roman" panose="02020603050405020304" pitchFamily="18" charset="0"/>
              </a:rPr>
              <a:t>people in developing countries</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96216" y="94765"/>
            <a:ext cx="3843009" cy="1994582"/>
          </a:xfrm>
          <a:prstGeom prst="rect">
            <a:avLst/>
          </a:prstGeom>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725" y="94766"/>
            <a:ext cx="2364581" cy="2367447"/>
          </a:xfrm>
          <a:prstGeom prst="rect">
            <a:avLst/>
          </a:prstGeom>
        </p:spPr>
      </p:pic>
    </p:spTree>
    <p:extLst>
      <p:ext uri="{BB962C8B-B14F-4D97-AF65-F5344CB8AC3E}">
        <p14:creationId xmlns:p14="http://schemas.microsoft.com/office/powerpoint/2010/main" val="401249228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5_zones.ti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20615" y="599554"/>
            <a:ext cx="4439982" cy="3558029"/>
          </a:xfrm>
          <a:prstGeom prst="rect">
            <a:avLst/>
          </a:prstGeom>
        </p:spPr>
      </p:pic>
      <p:grpSp>
        <p:nvGrpSpPr>
          <p:cNvPr id="8" name="Group 7"/>
          <p:cNvGrpSpPr/>
          <p:nvPr/>
        </p:nvGrpSpPr>
        <p:grpSpPr>
          <a:xfrm>
            <a:off x="93578" y="599554"/>
            <a:ext cx="4368283" cy="3544657"/>
            <a:chOff x="0" y="3193027"/>
            <a:chExt cx="4368283" cy="3544657"/>
          </a:xfrm>
        </p:grpSpPr>
        <p:sp>
          <p:nvSpPr>
            <p:cNvPr id="7" name="Rectangle 6"/>
            <p:cNvSpPr/>
            <p:nvPr/>
          </p:nvSpPr>
          <p:spPr>
            <a:xfrm>
              <a:off x="0" y="6082632"/>
              <a:ext cx="4368283" cy="6550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zone-changes-2015.tif"/>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193027"/>
              <a:ext cx="4368283" cy="3128185"/>
            </a:xfrm>
            <a:prstGeom prst="rect">
              <a:avLst/>
            </a:prstGeom>
          </p:spPr>
        </p:pic>
        <p:pic>
          <p:nvPicPr>
            <p:cNvPr id="4" name="Picture 3" descr="zone-changes-2015.tif"/>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78462" y="6214268"/>
              <a:ext cx="1805467" cy="429843"/>
            </a:xfrm>
            <a:prstGeom prst="rect">
              <a:avLst/>
            </a:prstGeom>
          </p:spPr>
        </p:pic>
      </p:grpSp>
      <p:pic>
        <p:nvPicPr>
          <p:cNvPr id="5" name="Picture 4" descr="zone-changes-2015.tif"/>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084881" y="4323836"/>
            <a:ext cx="2606842" cy="2534164"/>
          </a:xfrm>
          <a:prstGeom prst="rect">
            <a:avLst/>
          </a:prstGeom>
        </p:spPr>
      </p:pic>
      <p:pic>
        <p:nvPicPr>
          <p:cNvPr id="6" name="Picture 5" descr="2015_zones.tif"/>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5616124" y="4323836"/>
            <a:ext cx="2617436" cy="2534164"/>
          </a:xfrm>
          <a:prstGeom prst="rect">
            <a:avLst/>
          </a:prstGeom>
        </p:spPr>
      </p:pic>
      <p:sp>
        <p:nvSpPr>
          <p:cNvPr id="9" name="TextBox 8"/>
          <p:cNvSpPr txBox="1"/>
          <p:nvPr/>
        </p:nvSpPr>
        <p:spPr>
          <a:xfrm>
            <a:off x="0" y="-24242"/>
            <a:ext cx="9144000" cy="584776"/>
          </a:xfrm>
          <a:prstGeom prst="rect">
            <a:avLst/>
          </a:prstGeom>
          <a:noFill/>
        </p:spPr>
        <p:txBody>
          <a:bodyPr wrap="square" rtlCol="0">
            <a:spAutoFit/>
          </a:bodyPr>
          <a:lstStyle/>
          <a:p>
            <a:pPr algn="ctr"/>
            <a:r>
              <a:rPr lang="en-US" sz="3200" dirty="0" smtClean="0"/>
              <a:t>Planting Zones</a:t>
            </a:r>
            <a:endParaRPr lang="en-US" sz="3200" dirty="0"/>
          </a:p>
        </p:txBody>
      </p:sp>
      <p:grpSp>
        <p:nvGrpSpPr>
          <p:cNvPr id="12" name="Group 11"/>
          <p:cNvGrpSpPr/>
          <p:nvPr/>
        </p:nvGrpSpPr>
        <p:grpSpPr>
          <a:xfrm>
            <a:off x="6726991" y="6128497"/>
            <a:ext cx="457200" cy="523220"/>
            <a:chOff x="6726991" y="6128497"/>
            <a:chExt cx="457200" cy="523220"/>
          </a:xfrm>
        </p:grpSpPr>
        <p:sp>
          <p:nvSpPr>
            <p:cNvPr id="10" name="Oval 9"/>
            <p:cNvSpPr/>
            <p:nvPr/>
          </p:nvSpPr>
          <p:spPr>
            <a:xfrm>
              <a:off x="6726991" y="6189578"/>
              <a:ext cx="457200" cy="457200"/>
            </a:xfrm>
            <a:prstGeom prst="ellipse">
              <a:avLst/>
            </a:prstGeom>
            <a:solidFill>
              <a:schemeClr val="bg1"/>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804530" y="6128497"/>
              <a:ext cx="259349" cy="523220"/>
            </a:xfrm>
            <a:prstGeom prst="rect">
              <a:avLst/>
            </a:prstGeom>
            <a:noFill/>
          </p:spPr>
          <p:txBody>
            <a:bodyPr wrap="square" rtlCol="0">
              <a:spAutoFit/>
            </a:bodyPr>
            <a:lstStyle/>
            <a:p>
              <a:r>
                <a:rPr lang="en-US" sz="2800" b="1" dirty="0" smtClean="0"/>
                <a:t>7</a:t>
              </a:r>
              <a:endParaRPr lang="en-US" sz="2800" b="1" dirty="0"/>
            </a:p>
          </p:txBody>
        </p:sp>
      </p:grpSp>
      <p:grpSp>
        <p:nvGrpSpPr>
          <p:cNvPr id="13" name="Group 12"/>
          <p:cNvGrpSpPr/>
          <p:nvPr/>
        </p:nvGrpSpPr>
        <p:grpSpPr>
          <a:xfrm>
            <a:off x="2620305" y="5866887"/>
            <a:ext cx="457200" cy="523220"/>
            <a:chOff x="6726991" y="6128497"/>
            <a:chExt cx="457200" cy="523220"/>
          </a:xfrm>
        </p:grpSpPr>
        <p:sp>
          <p:nvSpPr>
            <p:cNvPr id="14" name="Oval 13"/>
            <p:cNvSpPr/>
            <p:nvPr/>
          </p:nvSpPr>
          <p:spPr>
            <a:xfrm>
              <a:off x="6726991" y="6189578"/>
              <a:ext cx="457200" cy="457200"/>
            </a:xfrm>
            <a:prstGeom prst="ellipse">
              <a:avLst/>
            </a:prstGeom>
            <a:solidFill>
              <a:schemeClr val="bg1"/>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777794" y="6128497"/>
              <a:ext cx="259349" cy="523220"/>
            </a:xfrm>
            <a:prstGeom prst="rect">
              <a:avLst/>
            </a:prstGeom>
            <a:noFill/>
          </p:spPr>
          <p:txBody>
            <a:bodyPr wrap="square" rtlCol="0">
              <a:spAutoFit/>
            </a:bodyPr>
            <a:lstStyle/>
            <a:p>
              <a:r>
                <a:rPr lang="en-US" sz="2800" b="1" dirty="0" smtClean="0"/>
                <a:t>6</a:t>
              </a:r>
              <a:endParaRPr lang="en-US" sz="2800" b="1" dirty="0"/>
            </a:p>
          </p:txBody>
        </p:sp>
      </p:grpSp>
      <p:grpSp>
        <p:nvGrpSpPr>
          <p:cNvPr id="16" name="Group 15"/>
          <p:cNvGrpSpPr/>
          <p:nvPr/>
        </p:nvGrpSpPr>
        <p:grpSpPr>
          <a:xfrm>
            <a:off x="1820788" y="4628561"/>
            <a:ext cx="457200" cy="523220"/>
            <a:chOff x="6726991" y="6128497"/>
            <a:chExt cx="457200" cy="523220"/>
          </a:xfrm>
        </p:grpSpPr>
        <p:sp>
          <p:nvSpPr>
            <p:cNvPr id="17" name="Oval 16"/>
            <p:cNvSpPr/>
            <p:nvPr/>
          </p:nvSpPr>
          <p:spPr>
            <a:xfrm>
              <a:off x="6726991" y="6189578"/>
              <a:ext cx="457200" cy="457200"/>
            </a:xfrm>
            <a:prstGeom prst="ellipse">
              <a:avLst/>
            </a:prstGeom>
            <a:solidFill>
              <a:schemeClr val="bg1"/>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6804530" y="6128497"/>
              <a:ext cx="259349" cy="523220"/>
            </a:xfrm>
            <a:prstGeom prst="rect">
              <a:avLst/>
            </a:prstGeom>
            <a:noFill/>
          </p:spPr>
          <p:txBody>
            <a:bodyPr wrap="square" rtlCol="0">
              <a:spAutoFit/>
            </a:bodyPr>
            <a:lstStyle/>
            <a:p>
              <a:r>
                <a:rPr lang="en-US" sz="2800" b="1" dirty="0" smtClean="0"/>
                <a:t>5</a:t>
              </a:r>
              <a:endParaRPr lang="en-US" sz="2800" b="1" dirty="0"/>
            </a:p>
          </p:txBody>
        </p:sp>
      </p:grpSp>
    </p:spTree>
    <p:extLst>
      <p:ext uri="{BB962C8B-B14F-4D97-AF65-F5344CB8AC3E}">
        <p14:creationId xmlns:p14="http://schemas.microsoft.com/office/powerpoint/2010/main" val="226743463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ass-photo.jpg"/>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a:xfrm>
            <a:off x="0" y="2192443"/>
            <a:ext cx="9144000" cy="4665561"/>
          </a:xfrm>
          <a:prstGeom prst="rect">
            <a:avLst/>
          </a:prstGeom>
        </p:spPr>
      </p:pic>
      <p:pic>
        <p:nvPicPr>
          <p:cNvPr id="3" name="Picture 2" descr="Workshop.jpeg"/>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74639" y="1"/>
            <a:ext cx="3660723" cy="2192438"/>
          </a:xfrm>
          <a:prstGeom prst="rect">
            <a:avLst/>
          </a:prstGeom>
        </p:spPr>
      </p:pic>
      <p:pic>
        <p:nvPicPr>
          <p:cNvPr id="5" name="Picture 4" descr="Workshop.jpe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821959" y="1"/>
            <a:ext cx="3446019" cy="2196146"/>
          </a:xfrm>
          <a:prstGeom prst="rect">
            <a:avLst/>
          </a:prstGeom>
        </p:spPr>
      </p:pic>
      <p:pic>
        <p:nvPicPr>
          <p:cNvPr id="2" name="Picture 1" descr="ID_STACKED_1cspot.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67979" y="877301"/>
            <a:ext cx="876023" cy="404318"/>
          </a:xfrm>
          <a:prstGeom prst="rect">
            <a:avLst/>
          </a:prstGeom>
        </p:spPr>
      </p:pic>
    </p:spTree>
    <p:extLst>
      <p:ext uri="{BB962C8B-B14F-4D97-AF65-F5344CB8AC3E}">
        <p14:creationId xmlns:p14="http://schemas.microsoft.com/office/powerpoint/2010/main" val="94712012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078"/>
            <a:ext cx="9144000" cy="1200329"/>
          </a:xfrm>
          <a:prstGeom prst="rect">
            <a:avLst/>
          </a:prstGeom>
          <a:noFill/>
        </p:spPr>
        <p:txBody>
          <a:bodyPr wrap="square" rtlCol="0">
            <a:spAutoFit/>
          </a:bodyPr>
          <a:lstStyle/>
          <a:p>
            <a:pPr algn="ctr"/>
            <a:r>
              <a:rPr lang="en-US" sz="4000" dirty="0" smtClean="0"/>
              <a:t>Bird Habitat Shifts</a:t>
            </a:r>
          </a:p>
          <a:p>
            <a:pPr algn="ctr"/>
            <a:r>
              <a:rPr lang="en-US" sz="3200" dirty="0" smtClean="0"/>
              <a:t>National Audubon Society - Study of 314 Species</a:t>
            </a:r>
            <a:endParaRPr lang="en-US" sz="3200" dirty="0"/>
          </a:p>
        </p:txBody>
      </p:sp>
      <p:pic>
        <p:nvPicPr>
          <p:cNvPr id="6" name="Picture 5" descr="Nuthatch 2080.jpe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44718" y="4162400"/>
            <a:ext cx="3617531" cy="2596968"/>
          </a:xfrm>
          <a:prstGeom prst="rect">
            <a:avLst/>
          </a:prstGeom>
        </p:spPr>
      </p:pic>
      <p:pic>
        <p:nvPicPr>
          <p:cNvPr id="7" name="Picture 6" descr="Nuthatch 2000.jpe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44718" y="1459048"/>
            <a:ext cx="3617531" cy="2567861"/>
          </a:xfrm>
          <a:prstGeom prst="rect">
            <a:avLst/>
          </a:prstGeom>
        </p:spPr>
      </p:pic>
      <p:pic>
        <p:nvPicPr>
          <p:cNvPr id="5" name="Picture 4" descr="Nuthatch.jpe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7314" y="1916987"/>
            <a:ext cx="2590124" cy="2825590"/>
          </a:xfrm>
          <a:prstGeom prst="rect">
            <a:avLst/>
          </a:prstGeom>
        </p:spPr>
      </p:pic>
      <p:sp>
        <p:nvSpPr>
          <p:cNvPr id="4" name="TextBox 3"/>
          <p:cNvSpPr txBox="1"/>
          <p:nvPr/>
        </p:nvSpPr>
        <p:spPr>
          <a:xfrm>
            <a:off x="3072343" y="1604168"/>
            <a:ext cx="1472375" cy="584776"/>
          </a:xfrm>
          <a:prstGeom prst="rect">
            <a:avLst/>
          </a:prstGeom>
          <a:noFill/>
        </p:spPr>
        <p:txBody>
          <a:bodyPr wrap="square" rtlCol="0">
            <a:spAutoFit/>
          </a:bodyPr>
          <a:lstStyle/>
          <a:p>
            <a:pPr algn="ctr"/>
            <a:r>
              <a:rPr lang="en-US" sz="1600" dirty="0" smtClean="0"/>
              <a:t>Recorded Data</a:t>
            </a:r>
          </a:p>
          <a:p>
            <a:pPr algn="ctr"/>
            <a:r>
              <a:rPr lang="en-US" sz="1600" dirty="0" smtClean="0"/>
              <a:t>2000</a:t>
            </a:r>
            <a:endParaRPr lang="en-US" sz="1600" dirty="0"/>
          </a:p>
        </p:txBody>
      </p:sp>
      <p:sp>
        <p:nvSpPr>
          <p:cNvPr id="9" name="TextBox 8"/>
          <p:cNvSpPr txBox="1"/>
          <p:nvPr/>
        </p:nvSpPr>
        <p:spPr>
          <a:xfrm>
            <a:off x="3072343" y="4261032"/>
            <a:ext cx="1472375" cy="584776"/>
          </a:xfrm>
          <a:prstGeom prst="rect">
            <a:avLst/>
          </a:prstGeom>
          <a:noFill/>
        </p:spPr>
        <p:txBody>
          <a:bodyPr wrap="square" rtlCol="0">
            <a:spAutoFit/>
          </a:bodyPr>
          <a:lstStyle/>
          <a:p>
            <a:pPr algn="ctr"/>
            <a:r>
              <a:rPr lang="en-US" sz="1600" dirty="0" smtClean="0"/>
              <a:t>Prediction</a:t>
            </a:r>
          </a:p>
          <a:p>
            <a:pPr algn="ctr"/>
            <a:r>
              <a:rPr lang="en-US" sz="1600" dirty="0" smtClean="0"/>
              <a:t>2080</a:t>
            </a:r>
            <a:endParaRPr lang="en-US" sz="1600" dirty="0"/>
          </a:p>
        </p:txBody>
      </p:sp>
      <p:sp>
        <p:nvSpPr>
          <p:cNvPr id="10" name="TextBox 9"/>
          <p:cNvSpPr txBox="1"/>
          <p:nvPr/>
        </p:nvSpPr>
        <p:spPr>
          <a:xfrm>
            <a:off x="313612" y="5142156"/>
            <a:ext cx="2317527" cy="1323439"/>
          </a:xfrm>
          <a:prstGeom prst="rect">
            <a:avLst/>
          </a:prstGeom>
          <a:noFill/>
        </p:spPr>
        <p:txBody>
          <a:bodyPr wrap="square" rtlCol="0">
            <a:spAutoFit/>
          </a:bodyPr>
          <a:lstStyle/>
          <a:p>
            <a:pPr algn="ctr"/>
            <a:r>
              <a:rPr lang="en-US" sz="2000" b="1" dirty="0" smtClean="0"/>
              <a:t>Handout of Citizen Scientist </a:t>
            </a:r>
            <a:r>
              <a:rPr lang="en-US" sz="2000" b="1" dirty="0"/>
              <a:t>P</a:t>
            </a:r>
            <a:r>
              <a:rPr lang="en-US" sz="2000" b="1" dirty="0" smtClean="0"/>
              <a:t>roject</a:t>
            </a:r>
          </a:p>
          <a:p>
            <a:pPr algn="ctr"/>
            <a:r>
              <a:rPr lang="en-US" sz="2000" b="1" dirty="0" smtClean="0"/>
              <a:t>Opportunities later. . .</a:t>
            </a:r>
            <a:endParaRPr lang="en-US" sz="2000" b="1" dirty="0"/>
          </a:p>
        </p:txBody>
      </p:sp>
    </p:spTree>
    <p:extLst>
      <p:ext uri="{BB962C8B-B14F-4D97-AF65-F5344CB8AC3E}">
        <p14:creationId xmlns:p14="http://schemas.microsoft.com/office/powerpoint/2010/main" val="420124347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_armadillo_t64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80509" y="1127879"/>
            <a:ext cx="6163492" cy="5730121"/>
          </a:xfrm>
          <a:prstGeom prst="rect">
            <a:avLst/>
          </a:prstGeom>
        </p:spPr>
      </p:pic>
      <p:pic>
        <p:nvPicPr>
          <p:cNvPr id="3" name="Picture 2" descr="armadill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519" y="2682298"/>
            <a:ext cx="3136286" cy="2439334"/>
          </a:xfrm>
          <a:prstGeom prst="rect">
            <a:avLst/>
          </a:prstGeom>
        </p:spPr>
      </p:pic>
      <p:sp>
        <p:nvSpPr>
          <p:cNvPr id="5" name="TextBox 4"/>
          <p:cNvSpPr txBox="1"/>
          <p:nvPr/>
        </p:nvSpPr>
        <p:spPr>
          <a:xfrm>
            <a:off x="0" y="181412"/>
            <a:ext cx="9144000" cy="707886"/>
          </a:xfrm>
          <a:prstGeom prst="rect">
            <a:avLst/>
          </a:prstGeom>
          <a:noFill/>
        </p:spPr>
        <p:txBody>
          <a:bodyPr wrap="square" rtlCol="0">
            <a:spAutoFit/>
          </a:bodyPr>
          <a:lstStyle/>
          <a:p>
            <a:pPr algn="ctr"/>
            <a:r>
              <a:rPr lang="en-US" sz="4000" dirty="0" smtClean="0"/>
              <a:t>Nine-banded Armadillo</a:t>
            </a:r>
            <a:endParaRPr lang="en-US" sz="4000" dirty="0"/>
          </a:p>
        </p:txBody>
      </p:sp>
    </p:spTree>
    <p:extLst>
      <p:ext uri="{BB962C8B-B14F-4D97-AF65-F5344CB8AC3E}">
        <p14:creationId xmlns:p14="http://schemas.microsoft.com/office/powerpoint/2010/main" val="328125905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98339"/>
            <a:ext cx="8942691" cy="5447645"/>
          </a:xfrm>
          <a:prstGeom prst="rect">
            <a:avLst/>
          </a:prstGeom>
        </p:spPr>
        <p:txBody>
          <a:bodyPr wrap="square">
            <a:spAutoFit/>
          </a:bodyPr>
          <a:lstStyle/>
          <a:p>
            <a:pPr algn="ctr"/>
            <a:r>
              <a:rPr lang="en-US" sz="4800" b="1" i="1" u="sng" dirty="0" smtClean="0">
                <a:solidFill>
                  <a:prstClr val="black"/>
                </a:solidFill>
                <a:cs typeface="Times"/>
              </a:rPr>
              <a:t>Objectives:</a:t>
            </a:r>
          </a:p>
          <a:p>
            <a:pPr algn="ctr"/>
            <a:endParaRPr lang="en-US" sz="3600" dirty="0" smtClean="0">
              <a:solidFill>
                <a:prstClr val="black"/>
              </a:solidFill>
              <a:cs typeface="Times"/>
            </a:endParaRPr>
          </a:p>
          <a:p>
            <a:pPr marL="1485900" lvl="2" indent="-571500">
              <a:buFont typeface="Arial"/>
              <a:buChar char="•"/>
            </a:pPr>
            <a:r>
              <a:rPr lang="en-US" sz="4400" dirty="0" smtClean="0">
                <a:solidFill>
                  <a:prstClr val="black"/>
                </a:solidFill>
                <a:cs typeface="Times"/>
              </a:rPr>
              <a:t>Not here to “convert”</a:t>
            </a:r>
          </a:p>
          <a:p>
            <a:pPr marL="1485900" lvl="2" indent="-571500">
              <a:buFont typeface="Arial"/>
              <a:buChar char="•"/>
            </a:pPr>
            <a:r>
              <a:rPr lang="en-US" sz="4400" dirty="0" smtClean="0">
                <a:solidFill>
                  <a:prstClr val="black"/>
                </a:solidFill>
                <a:cs typeface="Times"/>
              </a:rPr>
              <a:t>Not Team A vs. Team B</a:t>
            </a:r>
          </a:p>
          <a:p>
            <a:pPr marL="1485900" lvl="2" indent="-571500">
              <a:buFont typeface="Arial"/>
              <a:buChar char="•"/>
            </a:pPr>
            <a:r>
              <a:rPr lang="en-US" sz="4400" dirty="0" smtClean="0">
                <a:solidFill>
                  <a:prstClr val="black"/>
                </a:solidFill>
                <a:cs typeface="Times"/>
              </a:rPr>
              <a:t>Not political</a:t>
            </a:r>
          </a:p>
          <a:p>
            <a:pPr marL="1485900" lvl="2" indent="-571500">
              <a:buFont typeface="Arial"/>
              <a:buChar char="•"/>
            </a:pPr>
            <a:r>
              <a:rPr lang="en-US" sz="4400" dirty="0">
                <a:solidFill>
                  <a:prstClr val="black"/>
                </a:solidFill>
                <a:cs typeface="Times"/>
              </a:rPr>
              <a:t>Here to “plant a seed”</a:t>
            </a:r>
          </a:p>
          <a:p>
            <a:pPr marL="1485900" lvl="2" indent="-571500">
              <a:buFont typeface="Arial"/>
              <a:buChar char="•"/>
            </a:pPr>
            <a:r>
              <a:rPr lang="en-US" sz="4400" dirty="0">
                <a:solidFill>
                  <a:prstClr val="black"/>
                </a:solidFill>
                <a:cs typeface="Times"/>
              </a:rPr>
              <a:t>Here to be respectful of others’ </a:t>
            </a:r>
            <a:r>
              <a:rPr lang="en-US" sz="4400" dirty="0" smtClean="0">
                <a:solidFill>
                  <a:prstClr val="black"/>
                </a:solidFill>
                <a:cs typeface="Times"/>
              </a:rPr>
              <a:t>opinions</a:t>
            </a:r>
            <a:endParaRPr lang="en-US" sz="4400" dirty="0">
              <a:solidFill>
                <a:prstClr val="black"/>
              </a:solidFill>
              <a:cs typeface="Times"/>
            </a:endParaRPr>
          </a:p>
        </p:txBody>
      </p:sp>
    </p:spTree>
    <p:extLst>
      <p:ext uri="{BB962C8B-B14F-4D97-AF65-F5344CB8AC3E}">
        <p14:creationId xmlns:p14="http://schemas.microsoft.com/office/powerpoint/2010/main" val="192999834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98339"/>
            <a:ext cx="8942691" cy="4022640"/>
          </a:xfrm>
          <a:prstGeom prst="rect">
            <a:avLst/>
          </a:prstGeom>
        </p:spPr>
        <p:txBody>
          <a:bodyPr wrap="square">
            <a:spAutoFit/>
          </a:bodyPr>
          <a:lstStyle/>
          <a:p>
            <a:pPr algn="ctr">
              <a:lnSpc>
                <a:spcPct val="110000"/>
              </a:lnSpc>
            </a:pPr>
            <a:r>
              <a:rPr lang="en-US" sz="5400" b="1" u="sng" dirty="0" smtClean="0">
                <a:solidFill>
                  <a:prstClr val="black"/>
                </a:solidFill>
                <a:cs typeface="Times"/>
              </a:rPr>
              <a:t>Want To Save Some Green?</a:t>
            </a:r>
            <a:endParaRPr lang="en-US" sz="5400" b="1" u="sng" dirty="0">
              <a:solidFill>
                <a:prstClr val="black"/>
              </a:solidFill>
              <a:cs typeface="Times"/>
            </a:endParaRPr>
          </a:p>
          <a:p>
            <a:pPr algn="ctr">
              <a:lnSpc>
                <a:spcPct val="110000"/>
              </a:lnSpc>
            </a:pPr>
            <a:endParaRPr lang="en-US" sz="4000" b="1" dirty="0" smtClean="0">
              <a:solidFill>
                <a:prstClr val="black"/>
              </a:solidFill>
              <a:cs typeface="Times"/>
            </a:endParaRPr>
          </a:p>
          <a:p>
            <a:pPr algn="ctr">
              <a:lnSpc>
                <a:spcPct val="110000"/>
              </a:lnSpc>
            </a:pPr>
            <a:r>
              <a:rPr lang="en-US" sz="4000" b="1" dirty="0" smtClean="0">
                <a:cs typeface="Times"/>
              </a:rPr>
              <a:t>How </a:t>
            </a:r>
            <a:r>
              <a:rPr lang="en-US" sz="4000" b="1" dirty="0">
                <a:cs typeface="Times"/>
              </a:rPr>
              <a:t>do you form your opinions?</a:t>
            </a:r>
          </a:p>
          <a:p>
            <a:pPr algn="ctr">
              <a:lnSpc>
                <a:spcPct val="90000"/>
              </a:lnSpc>
            </a:pPr>
            <a:r>
              <a:rPr lang="en-US" sz="4000" b="1" dirty="0">
                <a:cs typeface="Times"/>
              </a:rPr>
              <a:t>What are your sources</a:t>
            </a:r>
            <a:r>
              <a:rPr lang="en-US" sz="4000" b="1" dirty="0" smtClean="0">
                <a:cs typeface="Times"/>
              </a:rPr>
              <a:t>?</a:t>
            </a:r>
          </a:p>
          <a:p>
            <a:pPr algn="ctr">
              <a:lnSpc>
                <a:spcPct val="90000"/>
              </a:lnSpc>
            </a:pPr>
            <a:r>
              <a:rPr lang="en-US" sz="4000" b="1" dirty="0" smtClean="0">
                <a:cs typeface="Times"/>
              </a:rPr>
              <a:t>What is your plan?</a:t>
            </a:r>
            <a:endParaRPr lang="en-US" sz="4000" b="1" dirty="0">
              <a:cs typeface="Times"/>
            </a:endParaRPr>
          </a:p>
          <a:p>
            <a:pPr algn="ctr"/>
            <a:endParaRPr lang="en-US" sz="3600" b="1" i="1" u="sng" dirty="0" smtClean="0">
              <a:solidFill>
                <a:prstClr val="black"/>
              </a:solidFill>
              <a:cs typeface="Times"/>
            </a:endParaRPr>
          </a:p>
        </p:txBody>
      </p:sp>
    </p:spTree>
    <p:extLst>
      <p:ext uri="{BB962C8B-B14F-4D97-AF65-F5344CB8AC3E}">
        <p14:creationId xmlns:p14="http://schemas.microsoft.com/office/powerpoint/2010/main" val="259586090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324" y="520405"/>
            <a:ext cx="7712046" cy="3501472"/>
          </a:xfrm>
          <a:prstGeom prst="rect">
            <a:avLst/>
          </a:prstGeom>
        </p:spPr>
        <p:txBody>
          <a:bodyPr wrap="square">
            <a:spAutoFit/>
          </a:bodyPr>
          <a:lstStyle/>
          <a:p>
            <a:pPr algn="ctr">
              <a:lnSpc>
                <a:spcPct val="110000"/>
              </a:lnSpc>
            </a:pPr>
            <a:r>
              <a:rPr lang="en-US" sz="5400" b="1" dirty="0" smtClean="0">
                <a:solidFill>
                  <a:prstClr val="black"/>
                </a:solidFill>
                <a:cs typeface="Times"/>
              </a:rPr>
              <a:t>What is the first vision that pops in your head when I say</a:t>
            </a:r>
            <a:r>
              <a:rPr lang="mr-IN" sz="5400" b="1" dirty="0" smtClean="0">
                <a:solidFill>
                  <a:prstClr val="black"/>
                </a:solidFill>
                <a:cs typeface="Times"/>
              </a:rPr>
              <a:t>…</a:t>
            </a:r>
            <a:r>
              <a:rPr lang="en-US" sz="5400" b="1" dirty="0" smtClean="0">
                <a:solidFill>
                  <a:prstClr val="black"/>
                </a:solidFill>
                <a:cs typeface="Times"/>
              </a:rPr>
              <a:t> </a:t>
            </a:r>
            <a:endParaRPr lang="en-US" sz="5400" b="1" dirty="0">
              <a:solidFill>
                <a:prstClr val="black"/>
              </a:solidFill>
              <a:cs typeface="Times"/>
            </a:endParaRPr>
          </a:p>
          <a:p>
            <a:pPr algn="ctr">
              <a:lnSpc>
                <a:spcPct val="110000"/>
              </a:lnSpc>
            </a:pPr>
            <a:endParaRPr lang="en-US" sz="4000" b="1" dirty="0" smtClean="0">
              <a:solidFill>
                <a:prstClr val="black"/>
              </a:solidFill>
              <a:cs typeface="Times"/>
            </a:endParaRPr>
          </a:p>
        </p:txBody>
      </p:sp>
    </p:spTree>
    <p:extLst>
      <p:ext uri="{BB962C8B-B14F-4D97-AF65-F5344CB8AC3E}">
        <p14:creationId xmlns:p14="http://schemas.microsoft.com/office/powerpoint/2010/main" val="3143749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324" y="520405"/>
            <a:ext cx="7712046" cy="6853159"/>
          </a:xfrm>
          <a:prstGeom prst="rect">
            <a:avLst/>
          </a:prstGeom>
        </p:spPr>
        <p:txBody>
          <a:bodyPr wrap="square">
            <a:spAutoFit/>
          </a:bodyPr>
          <a:lstStyle/>
          <a:p>
            <a:pPr algn="ctr">
              <a:lnSpc>
                <a:spcPct val="110000"/>
              </a:lnSpc>
            </a:pPr>
            <a:r>
              <a:rPr lang="en-US" sz="5400" b="1" dirty="0" smtClean="0">
                <a:solidFill>
                  <a:prstClr val="black"/>
                </a:solidFill>
                <a:cs typeface="Times"/>
              </a:rPr>
              <a:t>What is the first vision that pops in your head when I say</a:t>
            </a:r>
            <a:r>
              <a:rPr lang="mr-IN" sz="5400" b="1" dirty="0" smtClean="0">
                <a:solidFill>
                  <a:prstClr val="black"/>
                </a:solidFill>
                <a:cs typeface="Times"/>
              </a:rPr>
              <a:t>…</a:t>
            </a:r>
            <a:endParaRPr lang="en-US" sz="5400" b="1" dirty="0">
              <a:solidFill>
                <a:prstClr val="black"/>
              </a:solidFill>
              <a:cs typeface="Times"/>
            </a:endParaRPr>
          </a:p>
          <a:p>
            <a:pPr algn="ctr">
              <a:lnSpc>
                <a:spcPct val="110000"/>
              </a:lnSpc>
            </a:pPr>
            <a:endParaRPr lang="en-US" sz="3200" b="1" dirty="0" smtClean="0">
              <a:solidFill>
                <a:prstClr val="black"/>
              </a:solidFill>
              <a:cs typeface="Times"/>
            </a:endParaRPr>
          </a:p>
          <a:p>
            <a:pPr algn="ctr">
              <a:lnSpc>
                <a:spcPct val="110000"/>
              </a:lnSpc>
            </a:pPr>
            <a:r>
              <a:rPr lang="en-US" sz="5400" b="1" u="sng" dirty="0" smtClean="0">
                <a:solidFill>
                  <a:prstClr val="black"/>
                </a:solidFill>
                <a:cs typeface="Times"/>
              </a:rPr>
              <a:t>CLIMATE CHANGE</a:t>
            </a:r>
          </a:p>
          <a:p>
            <a:pPr algn="ctr">
              <a:lnSpc>
                <a:spcPct val="110000"/>
              </a:lnSpc>
            </a:pPr>
            <a:r>
              <a:rPr lang="en-US" sz="5400" b="1" dirty="0" smtClean="0">
                <a:solidFill>
                  <a:prstClr val="black"/>
                </a:solidFill>
                <a:cs typeface="Times"/>
              </a:rPr>
              <a:t>or</a:t>
            </a:r>
          </a:p>
          <a:p>
            <a:pPr algn="ctr">
              <a:lnSpc>
                <a:spcPct val="110000"/>
              </a:lnSpc>
            </a:pPr>
            <a:r>
              <a:rPr lang="en-US" sz="5400" b="1" u="sng" dirty="0" smtClean="0">
                <a:solidFill>
                  <a:prstClr val="black"/>
                </a:solidFill>
                <a:cs typeface="Times"/>
              </a:rPr>
              <a:t>GLOBAL WARMING</a:t>
            </a:r>
            <a:endParaRPr lang="en-US" sz="5400" b="1" u="sng" dirty="0">
              <a:solidFill>
                <a:prstClr val="black"/>
              </a:solidFill>
              <a:cs typeface="Times"/>
            </a:endParaRPr>
          </a:p>
          <a:p>
            <a:pPr algn="ctr">
              <a:lnSpc>
                <a:spcPct val="110000"/>
              </a:lnSpc>
            </a:pPr>
            <a:endParaRPr lang="en-US" sz="4000" b="1" dirty="0" smtClean="0">
              <a:solidFill>
                <a:prstClr val="black"/>
              </a:solidFill>
              <a:cs typeface="Times"/>
            </a:endParaRPr>
          </a:p>
        </p:txBody>
      </p:sp>
    </p:spTree>
    <p:extLst>
      <p:ext uri="{BB962C8B-B14F-4D97-AF65-F5344CB8AC3E}">
        <p14:creationId xmlns:p14="http://schemas.microsoft.com/office/powerpoint/2010/main" val="1784358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rot="2272515">
            <a:off x="2511660" y="2868474"/>
            <a:ext cx="1926335" cy="766888"/>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5574885" y="3861526"/>
            <a:ext cx="3432445" cy="523220"/>
          </a:xfrm>
          <a:prstGeom prst="rect">
            <a:avLst/>
          </a:prstGeom>
          <a:noFill/>
        </p:spPr>
        <p:txBody>
          <a:bodyPr wrap="square" rtlCol="0">
            <a:spAutoFit/>
          </a:bodyPr>
          <a:lstStyle/>
          <a:p>
            <a:r>
              <a:rPr lang="en-US" sz="2800" b="1" dirty="0" smtClean="0"/>
              <a:t>Extreme Weather</a:t>
            </a:r>
            <a:endParaRPr lang="en-US" sz="2800" b="1" dirty="0"/>
          </a:p>
        </p:txBody>
      </p:sp>
      <p:pic>
        <p:nvPicPr>
          <p:cNvPr id="5" name="Picture 4" descr="polar_bear_clinging-25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2479139" cy="3054299"/>
          </a:xfrm>
          <a:prstGeom prst="rect">
            <a:avLst/>
          </a:prstGeom>
        </p:spPr>
      </p:pic>
      <p:pic>
        <p:nvPicPr>
          <p:cNvPr id="6" name="Picture 5" descr="42-15123797.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89420" y="0"/>
            <a:ext cx="3228072" cy="2421054"/>
          </a:xfrm>
          <a:prstGeom prst="rect">
            <a:avLst/>
          </a:prstGeom>
        </p:spPr>
      </p:pic>
      <p:pic>
        <p:nvPicPr>
          <p:cNvPr id="7" name="Picture 6" descr="hurricanes-irma-jose-katia-090817_noaa-nasa-goes.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95533" y="4697378"/>
            <a:ext cx="3548467" cy="2160622"/>
          </a:xfrm>
          <a:prstGeom prst="rect">
            <a:avLst/>
          </a:prstGeom>
        </p:spPr>
      </p:pic>
      <p:sp>
        <p:nvSpPr>
          <p:cNvPr id="8" name="TextBox 7"/>
          <p:cNvSpPr txBox="1"/>
          <p:nvPr/>
        </p:nvSpPr>
        <p:spPr>
          <a:xfrm>
            <a:off x="291569" y="2935229"/>
            <a:ext cx="1943997" cy="523220"/>
          </a:xfrm>
          <a:prstGeom prst="rect">
            <a:avLst/>
          </a:prstGeom>
          <a:noFill/>
        </p:spPr>
        <p:txBody>
          <a:bodyPr wrap="square" rtlCol="0">
            <a:spAutoFit/>
          </a:bodyPr>
          <a:lstStyle/>
          <a:p>
            <a:r>
              <a:rPr lang="en-US" sz="2800" b="1" dirty="0" smtClean="0"/>
              <a:t>Polar Bears</a:t>
            </a:r>
            <a:endParaRPr lang="en-US" sz="2800" b="1" dirty="0"/>
          </a:p>
        </p:txBody>
      </p:sp>
      <p:sp>
        <p:nvSpPr>
          <p:cNvPr id="9" name="TextBox 8"/>
          <p:cNvSpPr txBox="1"/>
          <p:nvPr/>
        </p:nvSpPr>
        <p:spPr>
          <a:xfrm>
            <a:off x="3565277" y="2309250"/>
            <a:ext cx="2030256" cy="523220"/>
          </a:xfrm>
          <a:prstGeom prst="rect">
            <a:avLst/>
          </a:prstGeom>
          <a:noFill/>
        </p:spPr>
        <p:txBody>
          <a:bodyPr wrap="square" rtlCol="0">
            <a:spAutoFit/>
          </a:bodyPr>
          <a:lstStyle/>
          <a:p>
            <a:r>
              <a:rPr lang="en-US" sz="2800" b="1" dirty="0" smtClean="0"/>
              <a:t>Ice Melting</a:t>
            </a:r>
            <a:endParaRPr lang="en-US" sz="2800" b="1" dirty="0"/>
          </a:p>
        </p:txBody>
      </p:sp>
      <p:sp>
        <p:nvSpPr>
          <p:cNvPr id="10" name="TextBox 9"/>
          <p:cNvSpPr txBox="1"/>
          <p:nvPr/>
        </p:nvSpPr>
        <p:spPr>
          <a:xfrm>
            <a:off x="8337906" y="4420379"/>
            <a:ext cx="988118" cy="276999"/>
          </a:xfrm>
          <a:prstGeom prst="rect">
            <a:avLst/>
          </a:prstGeom>
          <a:noFill/>
        </p:spPr>
        <p:txBody>
          <a:bodyPr wrap="square" rtlCol="0">
            <a:spAutoFit/>
          </a:bodyPr>
          <a:lstStyle/>
          <a:p>
            <a:r>
              <a:rPr lang="en-US" sz="1200" dirty="0" smtClean="0"/>
              <a:t>NASA 2017</a:t>
            </a:r>
            <a:endParaRPr lang="en-US" sz="1200" dirty="0"/>
          </a:p>
        </p:txBody>
      </p:sp>
      <p:sp>
        <p:nvSpPr>
          <p:cNvPr id="11" name="TextBox 10"/>
          <p:cNvSpPr txBox="1"/>
          <p:nvPr/>
        </p:nvSpPr>
        <p:spPr>
          <a:xfrm>
            <a:off x="2062247" y="2974919"/>
            <a:ext cx="667118" cy="276999"/>
          </a:xfrm>
          <a:prstGeom prst="rect">
            <a:avLst/>
          </a:prstGeom>
          <a:noFill/>
        </p:spPr>
        <p:txBody>
          <a:bodyPr wrap="square" rtlCol="0">
            <a:spAutoFit/>
          </a:bodyPr>
          <a:lstStyle/>
          <a:p>
            <a:r>
              <a:rPr lang="en-US" sz="1200" dirty="0" smtClean="0"/>
              <a:t>NASA</a:t>
            </a:r>
            <a:endParaRPr lang="en-US" sz="1200" dirty="0"/>
          </a:p>
        </p:txBody>
      </p:sp>
      <p:sp>
        <p:nvSpPr>
          <p:cNvPr id="12" name="TextBox 11"/>
          <p:cNvSpPr txBox="1"/>
          <p:nvPr/>
        </p:nvSpPr>
        <p:spPr>
          <a:xfrm>
            <a:off x="5470141" y="2342975"/>
            <a:ext cx="667118" cy="276999"/>
          </a:xfrm>
          <a:prstGeom prst="rect">
            <a:avLst/>
          </a:prstGeom>
          <a:noFill/>
        </p:spPr>
        <p:txBody>
          <a:bodyPr wrap="square" rtlCol="0">
            <a:spAutoFit/>
          </a:bodyPr>
          <a:lstStyle/>
          <a:p>
            <a:r>
              <a:rPr lang="en-US" sz="1200" dirty="0" smtClean="0"/>
              <a:t>NPS</a:t>
            </a:r>
            <a:endParaRPr lang="en-US" sz="1200" dirty="0"/>
          </a:p>
        </p:txBody>
      </p:sp>
      <p:pic>
        <p:nvPicPr>
          <p:cNvPr id="2" name="Picture 1" descr="floodwarning.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43498" y="3970171"/>
            <a:ext cx="3252035" cy="2313828"/>
          </a:xfrm>
          <a:prstGeom prst="rect">
            <a:avLst/>
          </a:prstGeom>
        </p:spPr>
      </p:pic>
      <p:sp>
        <p:nvSpPr>
          <p:cNvPr id="13" name="TextBox 12"/>
          <p:cNvSpPr txBox="1"/>
          <p:nvPr/>
        </p:nvSpPr>
        <p:spPr>
          <a:xfrm>
            <a:off x="5110396" y="6205435"/>
            <a:ext cx="667118" cy="276999"/>
          </a:xfrm>
          <a:prstGeom prst="rect">
            <a:avLst/>
          </a:prstGeom>
          <a:noFill/>
        </p:spPr>
        <p:txBody>
          <a:bodyPr wrap="square" rtlCol="0">
            <a:spAutoFit/>
          </a:bodyPr>
          <a:lstStyle/>
          <a:p>
            <a:r>
              <a:rPr lang="en-US" sz="1200" dirty="0" smtClean="0"/>
              <a:t>NASA</a:t>
            </a:r>
            <a:endParaRPr lang="en-US" sz="1200" dirty="0"/>
          </a:p>
        </p:txBody>
      </p:sp>
    </p:spTree>
    <p:extLst>
      <p:ext uri="{BB962C8B-B14F-4D97-AF65-F5344CB8AC3E}">
        <p14:creationId xmlns:p14="http://schemas.microsoft.com/office/powerpoint/2010/main" val="3735880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26831" y="4263371"/>
            <a:ext cx="5517169" cy="2594629"/>
          </a:xfrm>
          <a:prstGeom prst="rect">
            <a:avLst/>
          </a:prstGeom>
        </p:spPr>
      </p:pic>
      <p:pic>
        <p:nvPicPr>
          <p:cNvPr id="4" name="Picture 3"/>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67756" y="3129521"/>
            <a:ext cx="7580993" cy="776756"/>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22" y="-377312"/>
            <a:ext cx="3447097" cy="3895211"/>
          </a:xfrm>
          <a:prstGeom prst="rect">
            <a:avLst/>
          </a:prstGeom>
        </p:spPr>
      </p:pic>
      <p:sp>
        <p:nvSpPr>
          <p:cNvPr id="2" name="TextBox 1"/>
          <p:cNvSpPr txBox="1"/>
          <p:nvPr/>
        </p:nvSpPr>
        <p:spPr>
          <a:xfrm>
            <a:off x="4794981" y="1142263"/>
            <a:ext cx="3849418" cy="646331"/>
          </a:xfrm>
          <a:prstGeom prst="rect">
            <a:avLst/>
          </a:prstGeom>
          <a:noFill/>
        </p:spPr>
        <p:txBody>
          <a:bodyPr wrap="square" rtlCol="0">
            <a:spAutoFit/>
          </a:bodyPr>
          <a:lstStyle/>
          <a:p>
            <a:r>
              <a:rPr lang="en-US" sz="3600" b="1" dirty="0" smtClean="0"/>
              <a:t>2016 Opinion Poll</a:t>
            </a:r>
            <a:endParaRPr lang="en-US" sz="3600" b="1" dirty="0"/>
          </a:p>
        </p:txBody>
      </p:sp>
    </p:spTree>
    <p:extLst>
      <p:ext uri="{BB962C8B-B14F-4D97-AF65-F5344CB8AC3E}">
        <p14:creationId xmlns:p14="http://schemas.microsoft.com/office/powerpoint/2010/main" val="162553415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13406</TotalTime>
  <Words>732</Words>
  <Application>Microsoft Macintosh PowerPoint</Application>
  <PresentationFormat>On-screen Show (4:3)</PresentationFormat>
  <Paragraphs>145</Paragraphs>
  <Slides>31</Slides>
  <Notes>5</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Direct effects of late snow / early spring: Camouflage mismatch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Jungbluth</dc:creator>
  <cp:lastModifiedBy>A Jungbluth</cp:lastModifiedBy>
  <cp:revision>301</cp:revision>
  <dcterms:created xsi:type="dcterms:W3CDTF">2018-01-13T03:52:41Z</dcterms:created>
  <dcterms:modified xsi:type="dcterms:W3CDTF">2018-10-01T01:37:50Z</dcterms:modified>
</cp:coreProperties>
</file>